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Univers"/>
        <a:ea typeface="Univers"/>
        <a:cs typeface="Univers"/>
        <a:sym typeface="Univer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E7E8FF"/>
          </a:solidFill>
        </a:fill>
      </a:tcStyle>
    </a:firstCol>
    <a:lastRow>
      <a:tcTxStyle b="on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FFF"/>
          </a:solidFill>
        </a:fill>
      </a:tcStyle>
    </a:wholeTbl>
    <a:band2H>
      <a:tcTxStyle/>
      <a:tcStyle>
        <a:tcBdr/>
        <a:fill>
          <a:solidFill>
            <a:srgbClr val="ECE8FF"/>
          </a:solidFill>
        </a:fill>
      </a:tcStyle>
    </a:band2H>
    <a:firstCol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8E5"/>
          </a:solidFill>
        </a:fill>
      </a:tcStyle>
    </a:wholeTbl>
    <a:band2H>
      <a:tcTxStyle/>
      <a:tcStyle>
        <a:tcBdr/>
        <a:fill>
          <a:solidFill>
            <a:srgbClr val="FFECF2"/>
          </a:solidFill>
        </a:fill>
      </a:tcStyle>
    </a:band2H>
    <a:firstCol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DFF"/>
          </a:solidFill>
        </a:fill>
      </a:tcStyle>
    </a:wholeTbl>
    <a:band2H>
      <a:tcTxStyle/>
      <a:tcStyle>
        <a:tcBdr/>
        <a:fill>
          <a:solidFill>
            <a:srgbClr val="E7EFFF"/>
          </a:solidFill>
        </a:fill>
      </a:tcStyle>
    </a:band2H>
    <a:firstCol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Univers"/>
          <a:ea typeface="Univers"/>
          <a:cs typeface="Univer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Univers"/>
          <a:ea typeface="Univers"/>
          <a:cs typeface="Univer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Slide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80158" y="357808"/>
            <a:ext cx="7983111" cy="30803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400"/>
              </a:lnSpc>
              <a:defRPr sz="5400" b="1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traight Connector 8"/>
          <p:cNvSpPr/>
          <p:nvPr/>
        </p:nvSpPr>
        <p:spPr>
          <a:xfrm flipH="1">
            <a:off x="1280160" y="3496321"/>
            <a:ext cx="1" cy="3352801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7" name="Group 3"/>
          <p:cNvGrpSpPr/>
          <p:nvPr/>
        </p:nvGrpSpPr>
        <p:grpSpPr>
          <a:xfrm>
            <a:off x="8161510" y="2744546"/>
            <a:ext cx="465457" cy="581433"/>
            <a:chOff x="0" y="0"/>
            <a:chExt cx="465456" cy="581432"/>
          </a:xfrm>
        </p:grpSpPr>
        <p:sp>
          <p:nvSpPr>
            <p:cNvPr id="14" name="Graphic 12"/>
            <p:cNvSpPr/>
            <p:nvPr/>
          </p:nvSpPr>
          <p:spPr>
            <a:xfrm>
              <a:off x="374317" y="229293"/>
              <a:ext cx="91139" cy="9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" name="Graphic 13"/>
            <p:cNvSpPr/>
            <p:nvPr/>
          </p:nvSpPr>
          <p:spPr>
            <a:xfrm>
              <a:off x="15539" y="-1"/>
              <a:ext cx="139039" cy="13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Graphic 15"/>
            <p:cNvSpPr/>
            <p:nvPr/>
          </p:nvSpPr>
          <p:spPr>
            <a:xfrm>
              <a:off x="-1" y="453719"/>
              <a:ext cx="127714" cy="12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280158" y="640080"/>
            <a:ext cx="4815837" cy="210312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b="1" cap="all"/>
            </a:lvl1pPr>
          </a:lstStyle>
          <a:p>
            <a:r>
              <a:t>Click to add title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31426" y="640080"/>
            <a:ext cx="5122890" cy="21031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10000"/>
              </a:lnSpc>
              <a:buSzTx/>
              <a:buFontTx/>
              <a:buNone/>
              <a:defRPr sz="1800"/>
            </a:lvl1pPr>
            <a:lvl2pPr marL="257175" indent="-257175">
              <a:lnSpc>
                <a:spcPct val="110000"/>
              </a:lnSpc>
              <a:buFontTx/>
              <a:defRPr sz="1800"/>
            </a:lvl2pPr>
            <a:lvl3pPr marL="522514" indent="-293914">
              <a:lnSpc>
                <a:spcPct val="110000"/>
              </a:lnSpc>
              <a:buFontTx/>
              <a:defRPr sz="1800"/>
            </a:lvl3pPr>
            <a:lvl4pPr marL="800100" indent="-342900">
              <a:lnSpc>
                <a:spcPct val="110000"/>
              </a:lnSpc>
              <a:buFontTx/>
              <a:defRPr sz="1800"/>
            </a:lvl4pPr>
            <a:lvl5pPr marL="2122714" indent="-293914">
              <a:lnSpc>
                <a:spcPct val="110000"/>
              </a:lnSpc>
              <a:buFontTx/>
              <a:defRPr sz="18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4" name="Straight Connector 3"/>
          <p:cNvSpPr/>
          <p:nvPr/>
        </p:nvSpPr>
        <p:spPr>
          <a:xfrm flipH="1">
            <a:off x="740663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430" y="726630"/>
            <a:ext cx="29237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1280158" y="4970638"/>
            <a:ext cx="9144001" cy="1280161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all"/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80160" y="685800"/>
            <a:ext cx="4937760" cy="402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200"/>
              </a:spcBef>
              <a:buSzTx/>
              <a:buFontTx/>
              <a:buNone/>
              <a:defRPr sz="1800"/>
            </a:lvl1pPr>
            <a:lvl2pPr marL="457200" indent="-228600">
              <a:spcBef>
                <a:spcPts val="1200"/>
              </a:spcBef>
              <a:buFontTx/>
              <a:defRPr sz="1800"/>
            </a:lvl2pPr>
            <a:lvl3pPr marL="914400" indent="-228600">
              <a:spcBef>
                <a:spcPts val="1200"/>
              </a:spcBef>
              <a:buFontTx/>
              <a:defRPr sz="1800"/>
            </a:lvl3pPr>
            <a:lvl4pPr marL="1371600" indent="-228600">
              <a:spcBef>
                <a:spcPts val="1200"/>
              </a:spcBef>
              <a:buFontTx/>
              <a:defRPr sz="1800"/>
            </a:lvl4pPr>
            <a:lvl5pPr marL="1828800" indent="-228600">
              <a:spcBef>
                <a:spcPts val="1200"/>
              </a:spcBef>
              <a:buFontTx/>
              <a:defRPr sz="18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47" name="Group 12"/>
          <p:cNvGrpSpPr/>
          <p:nvPr/>
        </p:nvGrpSpPr>
        <p:grpSpPr>
          <a:xfrm>
            <a:off x="5322570" y="5680647"/>
            <a:ext cx="465457" cy="581433"/>
            <a:chOff x="0" y="0"/>
            <a:chExt cx="465456" cy="581432"/>
          </a:xfrm>
        </p:grpSpPr>
        <p:sp>
          <p:nvSpPr>
            <p:cNvPr id="144" name="Graphic 12"/>
            <p:cNvSpPr/>
            <p:nvPr/>
          </p:nvSpPr>
          <p:spPr>
            <a:xfrm>
              <a:off x="374317" y="229293"/>
              <a:ext cx="91139" cy="9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45" name="Graphic 13"/>
            <p:cNvSpPr/>
            <p:nvPr/>
          </p:nvSpPr>
          <p:spPr>
            <a:xfrm>
              <a:off x="15539" y="-1"/>
              <a:ext cx="139039" cy="13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46" name="Graphic 15"/>
            <p:cNvSpPr/>
            <p:nvPr/>
          </p:nvSpPr>
          <p:spPr>
            <a:xfrm>
              <a:off x="-1" y="453719"/>
              <a:ext cx="127714" cy="12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48" name="Straight Connector 22"/>
          <p:cNvSpPr/>
          <p:nvPr/>
        </p:nvSpPr>
        <p:spPr>
          <a:xfrm flipH="1">
            <a:off x="740663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52" name="Group 23"/>
          <p:cNvGrpSpPr/>
          <p:nvPr/>
        </p:nvGrpSpPr>
        <p:grpSpPr>
          <a:xfrm>
            <a:off x="10891859" y="5212872"/>
            <a:ext cx="736659" cy="1097342"/>
            <a:chOff x="0" y="0"/>
            <a:chExt cx="736658" cy="1097340"/>
          </a:xfrm>
        </p:grpSpPr>
        <p:sp>
          <p:nvSpPr>
            <p:cNvPr id="149" name="Graphic 15"/>
            <p:cNvSpPr/>
            <p:nvPr/>
          </p:nvSpPr>
          <p:spPr>
            <a:xfrm rot="5400000">
              <a:off x="552050" y="-1"/>
              <a:ext cx="139040" cy="13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0" name="Graphic 16"/>
            <p:cNvSpPr/>
            <p:nvPr/>
          </p:nvSpPr>
          <p:spPr>
            <a:xfrm rot="5400000">
              <a:off x="0" y="969626"/>
              <a:ext cx="127714" cy="127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1" name="Graphic 14"/>
            <p:cNvSpPr/>
            <p:nvPr/>
          </p:nvSpPr>
          <p:spPr>
            <a:xfrm rot="5400000">
              <a:off x="645519" y="733237"/>
              <a:ext cx="91139" cy="91139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430" y="726630"/>
            <a:ext cx="29237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280160" y="640080"/>
            <a:ext cx="10087700" cy="1280161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all"/>
            </a:lvl1pPr>
          </a:lstStyle>
          <a:p>
            <a:r>
              <a:t>Click to add title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80160" y="2103118"/>
            <a:ext cx="10087700" cy="4114801"/>
          </a:xfrm>
          <a:prstGeom prst="rect">
            <a:avLst/>
          </a:prstGeom>
        </p:spPr>
        <p:txBody>
          <a:bodyPr lIns="0" tIns="0" rIns="0" bIns="0"/>
          <a:lstStyle/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2" name="Straight Connector 6"/>
          <p:cNvSpPr/>
          <p:nvPr/>
        </p:nvSpPr>
        <p:spPr>
          <a:xfrm flipH="1">
            <a:off x="740663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430" y="726630"/>
            <a:ext cx="29237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Bubbles and Title 1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2792896" y="585216"/>
            <a:ext cx="8965095" cy="2276857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4800"/>
              </a:lnSpc>
              <a:defRPr sz="4800" b="1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371606" y="3205313"/>
            <a:ext cx="3043078" cy="304308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640609" y="3127248"/>
            <a:ext cx="6117382" cy="301752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1200"/>
              </a:spcBef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685800" indent="-228600" algn="r">
              <a:spcBef>
                <a:spcPts val="1200"/>
              </a:spcBef>
              <a:buFontTx/>
              <a:defRPr sz="2400">
                <a:solidFill>
                  <a:srgbClr val="FFFFFF"/>
                </a:solidFill>
              </a:defRPr>
            </a:lvl2pPr>
            <a:lvl3pPr marL="1188719" indent="-274319" algn="r">
              <a:spcBef>
                <a:spcPts val="1200"/>
              </a:spcBef>
              <a:buFontTx/>
              <a:defRPr sz="2400">
                <a:solidFill>
                  <a:srgbClr val="FFFFFF"/>
                </a:solidFill>
              </a:defRPr>
            </a:lvl3pPr>
            <a:lvl4pPr marL="1676400" indent="-304800" algn="r">
              <a:spcBef>
                <a:spcPts val="1200"/>
              </a:spcBef>
              <a:buFontTx/>
              <a:defRPr sz="2400">
                <a:solidFill>
                  <a:srgbClr val="FFFFFF"/>
                </a:solidFill>
              </a:defRPr>
            </a:lvl4pPr>
            <a:lvl5pPr marL="2133600" indent="-304800" algn="r">
              <a:spcBef>
                <a:spcPts val="1200"/>
              </a:spcBef>
              <a:buFontTx/>
              <a:defRPr sz="2400">
                <a:solidFill>
                  <a:srgbClr val="FFFFFF"/>
                </a:solidFill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76" name="Group 2"/>
          <p:cNvGrpSpPr/>
          <p:nvPr/>
        </p:nvGrpSpPr>
        <p:grpSpPr>
          <a:xfrm>
            <a:off x="3845851" y="2892913"/>
            <a:ext cx="535237" cy="582784"/>
            <a:chOff x="0" y="0"/>
            <a:chExt cx="535235" cy="582782"/>
          </a:xfrm>
        </p:grpSpPr>
        <p:sp>
          <p:nvSpPr>
            <p:cNvPr id="173" name="Graphic 12"/>
            <p:cNvSpPr/>
            <p:nvPr/>
          </p:nvSpPr>
          <p:spPr>
            <a:xfrm rot="18614240">
              <a:off x="425444" y="18652"/>
              <a:ext cx="91139" cy="9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4" name="Graphic 13"/>
            <p:cNvSpPr/>
            <p:nvPr/>
          </p:nvSpPr>
          <p:spPr>
            <a:xfrm rot="18614240">
              <a:off x="28456" y="117659"/>
              <a:ext cx="139039" cy="13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5" name="Graphic 15"/>
            <p:cNvSpPr/>
            <p:nvPr/>
          </p:nvSpPr>
          <p:spPr>
            <a:xfrm rot="18614240">
              <a:off x="362458" y="428931"/>
              <a:ext cx="127714" cy="12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77" name="Straight Connector 12"/>
          <p:cNvSpPr/>
          <p:nvPr/>
        </p:nvSpPr>
        <p:spPr>
          <a:xfrm flipH="1">
            <a:off x="740663" y="3503032"/>
            <a:ext cx="1" cy="3346091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430" y="726630"/>
            <a:ext cx="29237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image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116543" y="614201"/>
            <a:ext cx="5918073" cy="227685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b="1" cap="all">
                <a:solidFill>
                  <a:srgbClr val="FFFFFF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26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1280159" y="2530057"/>
            <a:ext cx="3707974" cy="37079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16548" y="3161751"/>
            <a:ext cx="5918068" cy="314496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1200"/>
              </a:spcBef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 algn="r">
              <a:spcBef>
                <a:spcPts val="1200"/>
              </a:spcBef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 algn="r">
              <a:spcBef>
                <a:spcPts val="1200"/>
              </a:spcBef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 algn="r">
              <a:spcBef>
                <a:spcPts val="1200"/>
              </a:spcBef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 algn="r">
              <a:spcBef>
                <a:spcPts val="1200"/>
              </a:spcBef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traight Connector 13"/>
          <p:cNvSpPr/>
          <p:nvPr/>
        </p:nvSpPr>
        <p:spPr>
          <a:xfrm flipH="1">
            <a:off x="740663" y="1371600"/>
            <a:ext cx="1" cy="54864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Graphic 12"/>
          <p:cNvSpPr/>
          <p:nvPr/>
        </p:nvSpPr>
        <p:spPr>
          <a:xfrm>
            <a:off x="4745394" y="2760277"/>
            <a:ext cx="91139" cy="9113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" name="Graphic 13"/>
          <p:cNvSpPr/>
          <p:nvPr/>
        </p:nvSpPr>
        <p:spPr>
          <a:xfrm>
            <a:off x="4386614" y="2530981"/>
            <a:ext cx="139040" cy="139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34" y="9334"/>
                </a:moveTo>
                <a:lnTo>
                  <a:pt x="12266" y="9334"/>
                </a:lnTo>
                <a:lnTo>
                  <a:pt x="12266" y="1466"/>
                </a:lnTo>
                <a:cubicBezTo>
                  <a:pt x="12266" y="656"/>
                  <a:pt x="11610" y="0"/>
                  <a:pt x="10800" y="0"/>
                </a:cubicBezTo>
                <a:cubicBezTo>
                  <a:pt x="9990" y="0"/>
                  <a:pt x="9334" y="656"/>
                  <a:pt x="9334" y="1466"/>
                </a:cubicBezTo>
                <a:lnTo>
                  <a:pt x="9334" y="9334"/>
                </a:lnTo>
                <a:lnTo>
                  <a:pt x="1466" y="9334"/>
                </a:lnTo>
                <a:cubicBezTo>
                  <a:pt x="656" y="9334"/>
                  <a:pt x="0" y="9990"/>
                  <a:pt x="0" y="10800"/>
                </a:cubicBezTo>
                <a:cubicBezTo>
                  <a:pt x="0" y="11610"/>
                  <a:pt x="656" y="12266"/>
                  <a:pt x="1466" y="12266"/>
                </a:cubicBezTo>
                <a:lnTo>
                  <a:pt x="9334" y="12266"/>
                </a:lnTo>
                <a:lnTo>
                  <a:pt x="9334" y="20134"/>
                </a:lnTo>
                <a:cubicBezTo>
                  <a:pt x="9334" y="20944"/>
                  <a:pt x="9990" y="21600"/>
                  <a:pt x="10800" y="21600"/>
                </a:cubicBezTo>
                <a:cubicBezTo>
                  <a:pt x="11610" y="21600"/>
                  <a:pt x="12266" y="20944"/>
                  <a:pt x="12266" y="20134"/>
                </a:cubicBezTo>
                <a:lnTo>
                  <a:pt x="12266" y="12266"/>
                </a:lnTo>
                <a:lnTo>
                  <a:pt x="20134" y="12266"/>
                </a:lnTo>
                <a:cubicBezTo>
                  <a:pt x="20944" y="12266"/>
                  <a:pt x="21600" y="11610"/>
                  <a:pt x="21600" y="10800"/>
                </a:cubicBezTo>
                <a:cubicBezTo>
                  <a:pt x="21600" y="9990"/>
                  <a:pt x="20944" y="9334"/>
                  <a:pt x="20134" y="933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" name="Graphic 15"/>
          <p:cNvSpPr/>
          <p:nvPr/>
        </p:nvSpPr>
        <p:spPr>
          <a:xfrm>
            <a:off x="1652402" y="6031572"/>
            <a:ext cx="127715" cy="127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430" y="726630"/>
            <a:ext cx="292373" cy="27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Picture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80158" y="3386775"/>
            <a:ext cx="8311103" cy="308033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5400"/>
              </a:lnSpc>
              <a:defRPr sz="5400" b="1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traight Connector 8"/>
          <p:cNvSpPr/>
          <p:nvPr/>
        </p:nvSpPr>
        <p:spPr>
          <a:xfrm flipH="1">
            <a:off x="1280160" y="0"/>
            <a:ext cx="1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4" name="Group 3"/>
          <p:cNvGrpSpPr/>
          <p:nvPr/>
        </p:nvGrpSpPr>
        <p:grpSpPr>
          <a:xfrm>
            <a:off x="7526864" y="881154"/>
            <a:ext cx="551445" cy="574503"/>
            <a:chOff x="0" y="0"/>
            <a:chExt cx="551444" cy="574501"/>
          </a:xfrm>
        </p:grpSpPr>
        <p:sp>
          <p:nvSpPr>
            <p:cNvPr id="41" name="Graphic 12"/>
            <p:cNvSpPr/>
            <p:nvPr/>
          </p:nvSpPr>
          <p:spPr>
            <a:xfrm rot="19670435">
              <a:off x="443042" y="45904"/>
              <a:ext cx="91139" cy="9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" name="Graphic 13"/>
            <p:cNvSpPr/>
            <p:nvPr/>
          </p:nvSpPr>
          <p:spPr>
            <a:xfrm rot="19670435">
              <a:off x="26337" y="26337"/>
              <a:ext cx="139039" cy="13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" name="Graphic 15"/>
            <p:cNvSpPr/>
            <p:nvPr/>
          </p:nvSpPr>
          <p:spPr>
            <a:xfrm rot="19670435">
              <a:off x="252540" y="422596"/>
              <a:ext cx="127714" cy="12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8197587" y="411831"/>
            <a:ext cx="3521338" cy="35213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title + Picture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280158" y="640080"/>
            <a:ext cx="10302242" cy="185204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400"/>
              </a:lnSpc>
              <a:defRPr sz="5400" b="1" cap="all">
                <a:solidFill>
                  <a:srgbClr val="FFFFFF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0158" y="2588447"/>
            <a:ext cx="7853678" cy="726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Straight Connector 8"/>
          <p:cNvSpPr/>
          <p:nvPr/>
        </p:nvSpPr>
        <p:spPr>
          <a:xfrm flipH="1">
            <a:off x="1280160" y="3496321"/>
            <a:ext cx="1" cy="3352801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9" name="Group 3"/>
          <p:cNvGrpSpPr/>
          <p:nvPr/>
        </p:nvGrpSpPr>
        <p:grpSpPr>
          <a:xfrm>
            <a:off x="7659974" y="4456457"/>
            <a:ext cx="465457" cy="581433"/>
            <a:chOff x="0" y="0"/>
            <a:chExt cx="465455" cy="581432"/>
          </a:xfrm>
        </p:grpSpPr>
        <p:sp>
          <p:nvSpPr>
            <p:cNvPr id="56" name="Graphic 12"/>
            <p:cNvSpPr/>
            <p:nvPr/>
          </p:nvSpPr>
          <p:spPr>
            <a:xfrm flipH="1">
              <a:off x="0" y="229293"/>
              <a:ext cx="91139" cy="9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7" name="Graphic 13"/>
            <p:cNvSpPr/>
            <p:nvPr/>
          </p:nvSpPr>
          <p:spPr>
            <a:xfrm flipH="1">
              <a:off x="310877" y="0"/>
              <a:ext cx="139039" cy="13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8" name="Graphic 15"/>
            <p:cNvSpPr/>
            <p:nvPr/>
          </p:nvSpPr>
          <p:spPr>
            <a:xfrm flipH="1">
              <a:off x="337742" y="453719"/>
              <a:ext cx="127715" cy="12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0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8536251" y="3205313"/>
            <a:ext cx="3043078" cy="304308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4114800" y="640080"/>
            <a:ext cx="7498081" cy="1280161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all"/>
            </a:lvl1pPr>
          </a:lstStyle>
          <a:p>
            <a:r>
              <a:t>Click to add title</a:t>
            </a:r>
          </a:p>
        </p:txBody>
      </p:sp>
      <p:sp>
        <p:nvSpPr>
          <p:cNvPr id="69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317614" y="895646"/>
            <a:ext cx="1956927" cy="195692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114800" y="2194560"/>
            <a:ext cx="7498081" cy="402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SzTx/>
              <a:buFontTx/>
              <a:buNone/>
              <a:defRPr sz="1800"/>
            </a:lvl1pPr>
            <a:lvl2pPr marL="257175" indent="-257175">
              <a:lnSpc>
                <a:spcPct val="110000"/>
              </a:lnSpc>
              <a:buFontTx/>
              <a:defRPr sz="1800"/>
            </a:lvl2pPr>
            <a:lvl3pPr marL="522514" indent="-293914">
              <a:lnSpc>
                <a:spcPct val="110000"/>
              </a:lnSpc>
              <a:buFontTx/>
              <a:defRPr sz="1800"/>
            </a:lvl3pPr>
            <a:lvl4pPr marL="800100" indent="-342900">
              <a:lnSpc>
                <a:spcPct val="110000"/>
              </a:lnSpc>
              <a:buFontTx/>
              <a:defRPr sz="1800"/>
            </a:lvl4pPr>
            <a:lvl5pPr marL="2122714" indent="-293914">
              <a:lnSpc>
                <a:spcPct val="110000"/>
              </a:lnSpc>
              <a:buFontTx/>
              <a:defRPr sz="18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73" name="Group 6"/>
          <p:cNvGrpSpPr/>
          <p:nvPr/>
        </p:nvGrpSpPr>
        <p:grpSpPr>
          <a:xfrm>
            <a:off x="2970684" y="620660"/>
            <a:ext cx="403449" cy="381784"/>
            <a:chOff x="0" y="0"/>
            <a:chExt cx="403448" cy="381782"/>
          </a:xfrm>
        </p:grpSpPr>
        <p:sp>
          <p:nvSpPr>
            <p:cNvPr id="71" name="Graphic 10"/>
            <p:cNvSpPr/>
            <p:nvPr/>
          </p:nvSpPr>
          <p:spPr>
            <a:xfrm>
              <a:off x="312310" y="290644"/>
              <a:ext cx="91139" cy="91139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2" name="Graphic 11"/>
            <p:cNvSpPr/>
            <p:nvPr/>
          </p:nvSpPr>
          <p:spPr>
            <a:xfrm>
              <a:off x="-1" y="-1"/>
              <a:ext cx="139040" cy="13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4" name="Straight Connector 9"/>
          <p:cNvSpPr/>
          <p:nvPr/>
        </p:nvSpPr>
        <p:spPr>
          <a:xfrm flipH="1">
            <a:off x="740663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941" y="722376"/>
            <a:ext cx="29237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title slide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280158" y="3383279"/>
            <a:ext cx="10302242" cy="1852047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5400"/>
              </a:lnSpc>
              <a:defRPr sz="5400" b="1" cap="all">
                <a:solidFill>
                  <a:srgbClr val="FFFFFF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0158" y="2966885"/>
            <a:ext cx="10302238" cy="39719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87" name="Group 3"/>
          <p:cNvGrpSpPr/>
          <p:nvPr/>
        </p:nvGrpSpPr>
        <p:grpSpPr>
          <a:xfrm>
            <a:off x="10897692" y="620297"/>
            <a:ext cx="465457" cy="581433"/>
            <a:chOff x="0" y="0"/>
            <a:chExt cx="465456" cy="581432"/>
          </a:xfrm>
        </p:grpSpPr>
        <p:sp>
          <p:nvSpPr>
            <p:cNvPr id="84" name="Graphic 12"/>
            <p:cNvSpPr/>
            <p:nvPr/>
          </p:nvSpPr>
          <p:spPr>
            <a:xfrm>
              <a:off x="374317" y="229293"/>
              <a:ext cx="91139" cy="9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5" name="Graphic 13"/>
            <p:cNvSpPr/>
            <p:nvPr/>
          </p:nvSpPr>
          <p:spPr>
            <a:xfrm>
              <a:off x="15539" y="-1"/>
              <a:ext cx="139039" cy="13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6" name="Graphic 15"/>
            <p:cNvSpPr/>
            <p:nvPr/>
          </p:nvSpPr>
          <p:spPr>
            <a:xfrm>
              <a:off x="-1" y="453719"/>
              <a:ext cx="127714" cy="12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8" name="Straight Connector 4"/>
          <p:cNvSpPr/>
          <p:nvPr/>
        </p:nvSpPr>
        <p:spPr>
          <a:xfrm flipH="1">
            <a:off x="1280160" y="-1"/>
            <a:ext cx="1" cy="2775859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280160" y="685800"/>
            <a:ext cx="9137013" cy="1280161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all"/>
            </a:lvl1pPr>
          </a:lstStyle>
          <a:p>
            <a:r>
              <a:t>Click to add title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80160" y="2327439"/>
            <a:ext cx="4846321" cy="4040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800"/>
            </a:lvl1pPr>
            <a:lvl2pPr marL="228600" indent="-228600">
              <a:buFontTx/>
              <a:defRPr sz="1800"/>
            </a:lvl2pPr>
            <a:lvl3pPr marL="685800" indent="-228600">
              <a:buFontTx/>
              <a:defRPr sz="1800"/>
            </a:lvl3pPr>
            <a:lvl4pPr marL="1143000" indent="-228600">
              <a:buFontTx/>
              <a:defRPr sz="1800"/>
            </a:lvl4pPr>
            <a:lvl5pPr marL="1600200" indent="-228600">
              <a:buFontTx/>
              <a:defRPr sz="18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traight Connector 9"/>
          <p:cNvSpPr/>
          <p:nvPr/>
        </p:nvSpPr>
        <p:spPr>
          <a:xfrm flipH="1">
            <a:off x="740663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Graphic 15"/>
          <p:cNvSpPr/>
          <p:nvPr/>
        </p:nvSpPr>
        <p:spPr>
          <a:xfrm>
            <a:off x="10508316" y="492206"/>
            <a:ext cx="139040" cy="139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34" y="9334"/>
                </a:moveTo>
                <a:lnTo>
                  <a:pt x="12266" y="9334"/>
                </a:lnTo>
                <a:lnTo>
                  <a:pt x="12266" y="1466"/>
                </a:lnTo>
                <a:cubicBezTo>
                  <a:pt x="12266" y="656"/>
                  <a:pt x="11610" y="0"/>
                  <a:pt x="10800" y="0"/>
                </a:cubicBezTo>
                <a:cubicBezTo>
                  <a:pt x="9990" y="0"/>
                  <a:pt x="9334" y="656"/>
                  <a:pt x="9334" y="1466"/>
                </a:cubicBezTo>
                <a:lnTo>
                  <a:pt x="9334" y="9334"/>
                </a:lnTo>
                <a:lnTo>
                  <a:pt x="1466" y="9334"/>
                </a:lnTo>
                <a:cubicBezTo>
                  <a:pt x="656" y="9334"/>
                  <a:pt x="0" y="9990"/>
                  <a:pt x="0" y="10800"/>
                </a:cubicBezTo>
                <a:cubicBezTo>
                  <a:pt x="0" y="11610"/>
                  <a:pt x="656" y="12266"/>
                  <a:pt x="1466" y="12266"/>
                </a:cubicBezTo>
                <a:lnTo>
                  <a:pt x="9334" y="12266"/>
                </a:lnTo>
                <a:lnTo>
                  <a:pt x="9334" y="20134"/>
                </a:lnTo>
                <a:cubicBezTo>
                  <a:pt x="9334" y="20944"/>
                  <a:pt x="9990" y="21600"/>
                  <a:pt x="10800" y="21600"/>
                </a:cubicBezTo>
                <a:cubicBezTo>
                  <a:pt x="11610" y="21600"/>
                  <a:pt x="12266" y="20944"/>
                  <a:pt x="12266" y="20134"/>
                </a:cubicBezTo>
                <a:lnTo>
                  <a:pt x="12266" y="12266"/>
                </a:lnTo>
                <a:lnTo>
                  <a:pt x="20134" y="12266"/>
                </a:lnTo>
                <a:cubicBezTo>
                  <a:pt x="20944" y="12266"/>
                  <a:pt x="21600" y="11610"/>
                  <a:pt x="21600" y="10800"/>
                </a:cubicBezTo>
                <a:cubicBezTo>
                  <a:pt x="21600" y="9990"/>
                  <a:pt x="20944" y="9334"/>
                  <a:pt x="20134" y="933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0" name="Graphic 16"/>
          <p:cNvSpPr/>
          <p:nvPr/>
        </p:nvSpPr>
        <p:spPr>
          <a:xfrm>
            <a:off x="11477944" y="1055581"/>
            <a:ext cx="127715" cy="127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1" name="Graphic 14"/>
          <p:cNvSpPr/>
          <p:nvPr/>
        </p:nvSpPr>
        <p:spPr>
          <a:xfrm>
            <a:off x="11241554" y="446636"/>
            <a:ext cx="91139" cy="9113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430" y="726630"/>
            <a:ext cx="29237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7"/>
          <p:cNvSpPr/>
          <p:nvPr/>
        </p:nvSpPr>
        <p:spPr>
          <a:xfrm>
            <a:off x="6412991" y="0"/>
            <a:ext cx="5779009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4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915571" y="685800"/>
            <a:ext cx="4754881" cy="567055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b="1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9525" y="1533524"/>
            <a:ext cx="4663442" cy="1895476"/>
          </a:xfrm>
          <a:prstGeom prst="rect">
            <a:avLst/>
          </a:prstGeom>
        </p:spPr>
        <p:txBody>
          <a:bodyPr lIns="0" tIns="0" rIns="0" bIns="0"/>
          <a:lstStyle>
            <a:lvl1pPr marL="342900" indent="-512063">
              <a:buFontTx/>
              <a:buAutoNum type="arabicPeriod"/>
              <a:defRPr sz="1800"/>
            </a:lvl1pPr>
            <a:lvl2pPr marL="1028700" indent="-342900">
              <a:buFontTx/>
              <a:buAutoNum type="alphaLcPeriod"/>
              <a:defRPr sz="1800"/>
            </a:lvl2pPr>
            <a:lvl3pPr marL="1257300" indent="-342900">
              <a:buFontTx/>
              <a:buAutoNum type="arabicParenR"/>
              <a:defRPr sz="1800"/>
            </a:lvl3pPr>
            <a:lvl4pPr marL="1714500" indent="-342900">
              <a:buFontTx/>
              <a:buAutoNum type="alphaLcParenR"/>
              <a:defRPr sz="1800"/>
            </a:lvl4pPr>
            <a:lvl5pPr marL="2228850" indent="-400050">
              <a:buFontTx/>
              <a:buAutoNum type="romanLcPeriod"/>
              <a:defRPr sz="18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Straight Connector 22"/>
          <p:cNvSpPr/>
          <p:nvPr/>
        </p:nvSpPr>
        <p:spPr>
          <a:xfrm flipH="1">
            <a:off x="740663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430" y="726630"/>
            <a:ext cx="29237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1280160" y="301752"/>
            <a:ext cx="4663438" cy="24414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Bef>
                <a:spcPts val="1000"/>
              </a:spcBef>
              <a:defRPr b="1" cap="all"/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80161" y="2777066"/>
            <a:ext cx="4663441" cy="35505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SzTx/>
              <a:buFontTx/>
              <a:buNone/>
              <a:defRPr sz="1800"/>
            </a:lvl1pPr>
            <a:lvl2pPr marL="257175" indent="-257175">
              <a:lnSpc>
                <a:spcPct val="110000"/>
              </a:lnSpc>
              <a:buFontTx/>
              <a:defRPr sz="1800"/>
            </a:lvl2pPr>
            <a:lvl3pPr marL="522514" indent="-293914">
              <a:lnSpc>
                <a:spcPct val="110000"/>
              </a:lnSpc>
              <a:buFontTx/>
              <a:defRPr sz="1800"/>
            </a:lvl3pPr>
            <a:lvl4pPr marL="800100" indent="-342900">
              <a:lnSpc>
                <a:spcPct val="110000"/>
              </a:lnSpc>
              <a:buFontTx/>
              <a:defRPr sz="1800"/>
            </a:lvl4pPr>
            <a:lvl5pPr marL="1028700" indent="-342900">
              <a:lnSpc>
                <a:spcPct val="110000"/>
              </a:lnSpc>
              <a:buFontTx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Rectangle 8"/>
          <p:cNvSpPr/>
          <p:nvPr/>
        </p:nvSpPr>
        <p:spPr>
          <a:xfrm>
            <a:off x="6412088" y="0"/>
            <a:ext cx="577991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6695553" y="301752"/>
            <a:ext cx="5221225" cy="62636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" name="Straight Connector 2"/>
          <p:cNvSpPr/>
          <p:nvPr/>
        </p:nvSpPr>
        <p:spPr>
          <a:xfrm flipH="1">
            <a:off x="745126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3" name="Straight Connector 2"/>
          <p:cNvSpPr/>
          <p:nvPr/>
        </p:nvSpPr>
        <p:spPr>
          <a:xfrm flipH="1">
            <a:off x="715890" y="1371600"/>
            <a:ext cx="1" cy="5486400"/>
          </a:xfrm>
          <a:prstGeom prst="line">
            <a:avLst/>
          </a:prstGeom>
          <a:ln w="25400" cap="sq">
            <a:solidFill>
              <a:srgbClr val="92689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941" y="726630"/>
            <a:ext cx="292373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b="1" cap="all" spc="100">
                <a:solidFill>
                  <a:schemeClr val="accent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1pPr>
      <a:lvl2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2pPr>
      <a:lvl3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3pPr>
      <a:lvl4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4pPr>
      <a:lvl5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5pPr>
      <a:lvl6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6pPr>
      <a:lvl7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7pPr>
      <a:lvl8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8pPr>
      <a:lvl9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Univers"/>
          <a:ea typeface="Univers"/>
          <a:cs typeface="Univers"/>
          <a:sym typeface="Univers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100" baseline="0">
          <a:solidFill>
            <a:schemeClr val="tx1"/>
          </a:solidFill>
          <a:uFillTx/>
          <a:latin typeface="+mn-lt"/>
          <a:ea typeface="+mn-ea"/>
          <a:cs typeface="+mn-cs"/>
          <a:sym typeface="Univer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yscout.org/popcorn" TargetMode="External"/><Relationship Id="rId2" Type="http://schemas.openxmlformats.org/officeDocument/2006/relationships/hyperlink" Target="http://www.pecatonicariverpopcorn.com/training-video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rgbClr val="FF0000"/>
                </a:solidFill>
              </a:defRPr>
            </a:pPr>
            <a:r>
              <a:t>2026 Scouting America</a:t>
            </a:r>
            <a:br/>
            <a:r>
              <a:t> longhouse council popcorn</a:t>
            </a:r>
          </a:p>
        </p:txBody>
      </p:sp>
      <p:pic>
        <p:nvPicPr>
          <p:cNvPr id="20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152" y="2103118"/>
            <a:ext cx="7837714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xfrm>
            <a:off x="1242060" y="238252"/>
            <a:ext cx="4663438" cy="1405128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r>
              <a:t>New sellers kit</a:t>
            </a:r>
          </a:p>
        </p:txBody>
      </p:sp>
      <p:sp>
        <p:nvSpPr>
          <p:cNvPr id="244" name="Content Placeholder 3"/>
          <p:cNvSpPr txBox="1">
            <a:spLocks noGrp="1"/>
          </p:cNvSpPr>
          <p:nvPr>
            <p:ph type="body" sz="half" idx="1"/>
          </p:nvPr>
        </p:nvSpPr>
        <p:spPr>
          <a:xfrm>
            <a:off x="772158" y="1270507"/>
            <a:ext cx="5679442" cy="534416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  <a:defRPr sz="1600" b="1"/>
            </a:pPr>
            <a:r>
              <a:t>If your unit didn’t sell last year, we have a deal for you! </a:t>
            </a:r>
            <a:r>
              <a:rPr b="0"/>
              <a:t>   We’re going to give you $500 in a free product to get you started, risk-free! </a:t>
            </a:r>
          </a:p>
          <a:p>
            <a:pPr algn="ctr">
              <a:lnSpc>
                <a:spcPct val="100000"/>
              </a:lnSpc>
              <a:defRPr sz="1600" b="1" u="sng"/>
            </a:pPr>
            <a:r>
              <a:t>To qualify and receive your kit, you must:</a:t>
            </a:r>
          </a:p>
          <a:p>
            <a:pPr marL="285750" indent="-285750">
              <a:lnSpc>
                <a:spcPct val="100000"/>
              </a:lnSpc>
              <a:buSzPct val="100000"/>
              <a:buFont typeface="Arial"/>
              <a:buChar char="•"/>
              <a:defRPr sz="1600"/>
            </a:pPr>
            <a:r>
              <a:t>Commit to the sale by filling out the contract by    September 1st.</a:t>
            </a:r>
          </a:p>
          <a:p>
            <a:pPr marL="285750" indent="-285750">
              <a:lnSpc>
                <a:spcPct val="100000"/>
              </a:lnSpc>
              <a:buSzPct val="100000"/>
              <a:buFont typeface="Arial"/>
              <a:buChar char="•"/>
              <a:defRPr sz="1600"/>
            </a:pPr>
            <a:r>
              <a:t>Check in with your District Kernel/Professional at least every other week.</a:t>
            </a:r>
          </a:p>
          <a:p>
            <a:pPr marL="285750" indent="-285750">
              <a:lnSpc>
                <a:spcPct val="100000"/>
              </a:lnSpc>
              <a:buSzPct val="100000"/>
              <a:buFont typeface="Arial"/>
              <a:buChar char="•"/>
              <a:defRPr sz="1600"/>
            </a:pPr>
            <a:r>
              <a:t>Order at least $500.00 in product, either Show-n-sell or  take order.</a:t>
            </a:r>
          </a:p>
          <a:p>
            <a:pPr algn="ctr">
              <a:lnSpc>
                <a:spcPct val="100000"/>
              </a:lnSpc>
              <a:defRPr sz="1600" b="1" u="sng">
                <a:solidFill>
                  <a:srgbClr val="D96C00"/>
                </a:solidFill>
              </a:defRPr>
            </a:pPr>
            <a:r>
              <a:t>*</a:t>
            </a:r>
            <a:r>
              <a:rPr>
                <a:solidFill>
                  <a:srgbClr val="000000"/>
                </a:solidFill>
              </a:rPr>
              <a:t>Kits are available only for the first 2 orders.</a:t>
            </a:r>
            <a:r>
              <a:t>*</a:t>
            </a:r>
          </a:p>
        </p:txBody>
      </p:sp>
      <p:pic>
        <p:nvPicPr>
          <p:cNvPr id="24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247" y="4604980"/>
            <a:ext cx="4127180" cy="225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862" y="546616"/>
            <a:ext cx="3366364" cy="156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862" y="2113557"/>
            <a:ext cx="3236977" cy="143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862" y="3580887"/>
            <a:ext cx="3366364" cy="1415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248" y="5099618"/>
            <a:ext cx="3236977" cy="1444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1"/>
          <p:cNvSpPr txBox="1">
            <a:spLocks noGrp="1"/>
          </p:cNvSpPr>
          <p:nvPr>
            <p:ph type="title"/>
          </p:nvPr>
        </p:nvSpPr>
        <p:spPr>
          <a:xfrm>
            <a:off x="1280159" y="640079"/>
            <a:ext cx="4815836" cy="2103122"/>
          </a:xfrm>
          <a:prstGeom prst="rect">
            <a:avLst/>
          </a:prstGeom>
        </p:spPr>
        <p:txBody>
          <a:bodyPr/>
          <a:lstStyle/>
          <a:p>
            <a:r>
              <a:t>Unit Kickoff</a:t>
            </a:r>
          </a:p>
        </p:txBody>
      </p:sp>
      <p:grpSp>
        <p:nvGrpSpPr>
          <p:cNvPr id="258" name="TextBox 2"/>
          <p:cNvGrpSpPr/>
          <p:nvPr/>
        </p:nvGrpSpPr>
        <p:grpSpPr>
          <a:xfrm>
            <a:off x="1299135" y="3246880"/>
            <a:ext cx="10044102" cy="1582854"/>
            <a:chOff x="0" y="0"/>
            <a:chExt cx="10044099" cy="1582853"/>
          </a:xfrm>
        </p:grpSpPr>
        <p:sp>
          <p:nvSpPr>
            <p:cNvPr id="252" name="Make the event exclusive for Popcorn"/>
            <p:cNvSpPr/>
            <p:nvPr/>
          </p:nvSpPr>
          <p:spPr>
            <a:xfrm>
              <a:off x="0" y="1572418"/>
              <a:ext cx="180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66750">
                <a:spcBef>
                  <a:spcPts val="600"/>
                </a:spcBef>
                <a:defRPr sz="1500"/>
              </a:lvl1pPr>
            </a:lstStyle>
            <a:p>
              <a:r>
                <a:t>Make the event exclusive for Popcorn</a:t>
              </a:r>
            </a:p>
          </p:txBody>
        </p:sp>
        <p:sp>
          <p:nvSpPr>
            <p:cNvPr id="253" name="Keep it exciting and interesting"/>
            <p:cNvSpPr/>
            <p:nvPr/>
          </p:nvSpPr>
          <p:spPr>
            <a:xfrm>
              <a:off x="2051499" y="1582853"/>
              <a:ext cx="180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66750">
                <a:spcBef>
                  <a:spcPts val="600"/>
                </a:spcBef>
                <a:defRPr sz="1500"/>
              </a:lvl1pPr>
            </a:lstStyle>
            <a:p>
              <a:r>
                <a:t>Keep it exciting and interesting</a:t>
              </a:r>
            </a:p>
          </p:txBody>
        </p:sp>
        <p:sp>
          <p:nvSpPr>
            <p:cNvPr id="254" name="Use your Taste Kit for the Scouts to try the product"/>
            <p:cNvSpPr/>
            <p:nvPr/>
          </p:nvSpPr>
          <p:spPr>
            <a:xfrm>
              <a:off x="4166499" y="1580822"/>
              <a:ext cx="180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66750">
                <a:spcBef>
                  <a:spcPts val="600"/>
                </a:spcBef>
                <a:defRPr sz="1500"/>
              </a:lvl1pPr>
            </a:lstStyle>
            <a:p>
              <a:r>
                <a:t>Use your Taste Kit for the Scouts to try the product</a:t>
              </a:r>
            </a:p>
          </p:txBody>
        </p:sp>
        <p:sp>
          <p:nvSpPr>
            <p:cNvPr id="255" name="Demonstrate effective sales techniques"/>
            <p:cNvSpPr/>
            <p:nvPr/>
          </p:nvSpPr>
          <p:spPr>
            <a:xfrm>
              <a:off x="6205299" y="1575741"/>
              <a:ext cx="180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66750">
                <a:spcBef>
                  <a:spcPts val="600"/>
                </a:spcBef>
                <a:defRPr sz="1500"/>
              </a:lvl1pPr>
            </a:lstStyle>
            <a:p>
              <a:r>
                <a:t>Demonstrate effective sales techniques</a:t>
              </a:r>
            </a:p>
          </p:txBody>
        </p:sp>
        <p:sp>
          <p:nvSpPr>
            <p:cNvPr id="256" name="Create a challenge with an End Goal"/>
            <p:cNvSpPr/>
            <p:nvPr/>
          </p:nvSpPr>
          <p:spPr>
            <a:xfrm>
              <a:off x="8244099" y="1578280"/>
              <a:ext cx="180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66750">
                <a:spcBef>
                  <a:spcPts val="600"/>
                </a:spcBef>
                <a:defRPr sz="1500"/>
              </a:lvl1pPr>
            </a:lstStyle>
            <a:p>
              <a:r>
                <a:t>Create a challenge with an End Goal</a:t>
              </a:r>
            </a:p>
          </p:txBody>
        </p:sp>
        <p:pic>
          <p:nvPicPr>
            <p:cNvPr id="257" name="IMG_6045.jpg" descr="IMG_604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659" y="0"/>
              <a:ext cx="9692879" cy="1510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9" name="Content Placeholder 6" descr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33" y="639762"/>
            <a:ext cx="4006547" cy="210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5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509713"/>
          </a:xfrm>
          <a:prstGeom prst="rect">
            <a:avLst/>
          </a:prstGeom>
        </p:spPr>
        <p:txBody>
          <a:bodyPr/>
          <a:lstStyle>
            <a:lvl1pPr algn="ctr">
              <a:defRPr b="1" u="sng"/>
            </a:lvl1pPr>
          </a:lstStyle>
          <a:p>
            <a:r>
              <a:t>SALE OPTIONS</a:t>
            </a:r>
          </a:p>
        </p:txBody>
      </p:sp>
      <p:sp>
        <p:nvSpPr>
          <p:cNvPr id="262" name="TextBox 6"/>
          <p:cNvSpPr txBox="1"/>
          <p:nvPr/>
        </p:nvSpPr>
        <p:spPr>
          <a:xfrm>
            <a:off x="1313803" y="1646238"/>
            <a:ext cx="10501798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❖"/>
              <a:defRPr sz="2200"/>
            </a:pPr>
            <a:r>
              <a:rPr b="1">
                <a:latin typeface="Univers-Bold"/>
                <a:ea typeface="Univers-Bold"/>
                <a:cs typeface="Univers-Bold"/>
                <a:sym typeface="Univers-Bold"/>
              </a:rPr>
              <a:t>Online:</a:t>
            </a:r>
            <a:r>
              <a:t> Opens August 1</a:t>
            </a:r>
            <a:r>
              <a:rPr baseline="30000"/>
              <a:t>st</a:t>
            </a:r>
            <a:r>
              <a:t> &amp; closes November 28</a:t>
            </a:r>
            <a:r>
              <a:rPr baseline="30000"/>
              <a:t>th</a:t>
            </a:r>
            <a:r>
              <a:t> </a:t>
            </a:r>
          </a:p>
          <a:p>
            <a:pPr marL="285750" indent="-285750">
              <a:buSzPct val="100000"/>
              <a:buChar char="❖"/>
              <a:defRPr sz="2200"/>
            </a:pPr>
            <a:r>
              <a:rPr b="1">
                <a:latin typeface="Univers-Bold"/>
                <a:ea typeface="Univers-Bold"/>
                <a:cs typeface="Univers-Bold"/>
                <a:sym typeface="Univers-Bold"/>
              </a:rPr>
              <a:t>Show &amp; Sell:</a:t>
            </a:r>
            <a:r>
              <a:t> The Early Bird order is due August 5th, pick up is August 28</a:t>
            </a:r>
            <a:r>
              <a:rPr baseline="30000"/>
              <a:t>th</a:t>
            </a:r>
          </a:p>
          <a:p>
            <a:pPr marL="285750" indent="-285750">
              <a:buSzPct val="100000"/>
              <a:buChar char="❖"/>
              <a:defRPr sz="2200"/>
            </a:pPr>
            <a:r>
              <a:rPr b="1">
                <a:latin typeface="Univers-Bold"/>
                <a:ea typeface="Univers-Bold"/>
                <a:cs typeface="Univers-Bold"/>
                <a:sym typeface="Univers-Bold"/>
              </a:rPr>
              <a:t>Booth:</a:t>
            </a:r>
            <a:r>
              <a:t> You should be reserving and confirming your locations now.</a:t>
            </a:r>
          </a:p>
          <a:p>
            <a:pPr marL="285750" indent="-285750">
              <a:buSzPct val="100000"/>
              <a:buChar char="❖"/>
              <a:defRPr sz="2200"/>
            </a:pPr>
            <a:r>
              <a:rPr b="1">
                <a:latin typeface="Univers-Bold"/>
                <a:ea typeface="Univers-Bold"/>
                <a:cs typeface="Univers-Bold"/>
                <a:sym typeface="Univers-Bold"/>
              </a:rPr>
              <a:t>Wagon:</a:t>
            </a:r>
            <a:r>
              <a:t> It is still a very productive method.</a:t>
            </a:r>
          </a:p>
          <a:p>
            <a:pPr marL="285750" indent="-285750">
              <a:buSzPct val="100000"/>
              <a:buChar char="❖"/>
              <a:defRPr sz="2200"/>
            </a:pPr>
            <a:r>
              <a:rPr b="1">
                <a:latin typeface="Univers-Bold"/>
                <a:ea typeface="Univers-Bold"/>
                <a:cs typeface="Univers-Bold"/>
                <a:sym typeface="Univers-Bold"/>
              </a:rPr>
              <a:t>Take Order:</a:t>
            </a:r>
            <a:r>
              <a:t> Start when you receive your order forms.</a:t>
            </a:r>
          </a:p>
        </p:txBody>
      </p:sp>
      <p:sp>
        <p:nvSpPr>
          <p:cNvPr id="263" name="TextBox 7"/>
          <p:cNvSpPr txBox="1"/>
          <p:nvPr/>
        </p:nvSpPr>
        <p:spPr>
          <a:xfrm>
            <a:off x="1974203" y="3683477"/>
            <a:ext cx="8293436" cy="21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 u="sng"/>
            </a:pPr>
            <a:r>
              <a:t>PAYMENT OPTIONS</a:t>
            </a:r>
          </a:p>
          <a:p>
            <a:pPr algn="ctr"/>
            <a:r>
              <a:t>Cash</a:t>
            </a:r>
          </a:p>
          <a:p>
            <a:pPr algn="ctr"/>
            <a:r>
              <a:t>Credit Card</a:t>
            </a:r>
          </a:p>
          <a:p>
            <a:pPr algn="ctr"/>
            <a:r>
              <a:t>Venmo/PayPal</a:t>
            </a:r>
          </a:p>
        </p:txBody>
      </p:sp>
      <p:pic>
        <p:nvPicPr>
          <p:cNvPr id="26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815" y="4288221"/>
            <a:ext cx="2137734" cy="142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04" y="4393000"/>
            <a:ext cx="1239493" cy="1509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85" y="5392856"/>
            <a:ext cx="1811658" cy="1019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1"/>
          <p:cNvSpPr txBox="1">
            <a:spLocks noGrp="1"/>
          </p:cNvSpPr>
          <p:nvPr>
            <p:ph type="title"/>
          </p:nvPr>
        </p:nvSpPr>
        <p:spPr>
          <a:xfrm>
            <a:off x="-570271" y="0"/>
            <a:ext cx="10343538" cy="7394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D96C00"/>
                </a:solidFill>
                <a:latin typeface="Univers-Bold"/>
                <a:ea typeface="Univers-Bold"/>
                <a:cs typeface="Univers-Bold"/>
                <a:sym typeface="Univers-Bold"/>
              </a:defRPr>
            </a:lvl1pPr>
          </a:lstStyle>
          <a:p>
            <a:r>
              <a:t>Kernel survival techniques</a:t>
            </a:r>
          </a:p>
        </p:txBody>
      </p:sp>
      <p:sp>
        <p:nvSpPr>
          <p:cNvPr id="270" name="Conten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569200" y="2918273"/>
            <a:ext cx="4000523" cy="3449743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81000"/>
              </a:lnSpc>
              <a:buSzPct val="100000"/>
              <a:buChar char="❖"/>
              <a:defRPr sz="3200"/>
            </a:pPr>
            <a:r>
              <a:t>Start Small</a:t>
            </a:r>
          </a:p>
          <a:p>
            <a:pPr marL="285750" indent="-285750">
              <a:lnSpc>
                <a:spcPct val="81000"/>
              </a:lnSpc>
              <a:buSzPct val="100000"/>
              <a:buChar char="❖"/>
              <a:defRPr sz="3200"/>
            </a:pPr>
            <a:r>
              <a:t>Recruit Help </a:t>
            </a:r>
          </a:p>
          <a:p>
            <a:pPr marL="285750" indent="-285750">
              <a:lnSpc>
                <a:spcPct val="81000"/>
              </a:lnSpc>
              <a:buSzPct val="100000"/>
              <a:buChar char="❖"/>
              <a:defRPr sz="3200"/>
            </a:pPr>
            <a:r>
              <a:t>Use our Resources</a:t>
            </a:r>
          </a:p>
          <a:p>
            <a:pPr marL="285750" indent="-285750">
              <a:lnSpc>
                <a:spcPct val="81000"/>
              </a:lnSpc>
              <a:buSzPct val="100000"/>
              <a:buChar char="❖"/>
              <a:defRPr sz="3200"/>
            </a:pPr>
            <a:r>
              <a:t>Ask Questions</a:t>
            </a:r>
          </a:p>
          <a:p>
            <a:pPr marL="285750" indent="-285750">
              <a:lnSpc>
                <a:spcPct val="81000"/>
              </a:lnSpc>
              <a:buSzPct val="100000"/>
              <a:buChar char="❖"/>
              <a:defRPr sz="3200"/>
            </a:pPr>
            <a:r>
              <a:t>Set a goal and give           weekly updates</a:t>
            </a:r>
          </a:p>
        </p:txBody>
      </p:sp>
      <p:pic>
        <p:nvPicPr>
          <p:cNvPr id="27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424" y="127580"/>
            <a:ext cx="2642521" cy="264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4B106D-210D-929F-F2BA-528E94148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4" y="1380566"/>
            <a:ext cx="6127626" cy="5136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1"/>
          <p:cNvSpPr txBox="1">
            <a:spLocks noGrp="1"/>
          </p:cNvSpPr>
          <p:nvPr>
            <p:ph type="title"/>
          </p:nvPr>
        </p:nvSpPr>
        <p:spPr>
          <a:xfrm>
            <a:off x="1394460" y="301752"/>
            <a:ext cx="4663438" cy="744728"/>
          </a:xfrm>
          <a:prstGeom prst="rect">
            <a:avLst/>
          </a:prstGeom>
        </p:spPr>
        <p:txBody>
          <a:bodyPr/>
          <a:lstStyle/>
          <a:p>
            <a:r>
              <a:t>Popcorn kits</a:t>
            </a:r>
          </a:p>
        </p:txBody>
      </p:sp>
      <p:sp>
        <p:nvSpPr>
          <p:cNvPr id="274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102360" y="1046480"/>
            <a:ext cx="4663442" cy="5281169"/>
          </a:xfrm>
          <a:prstGeom prst="rect">
            <a:avLst/>
          </a:prstGeom>
        </p:spPr>
        <p:txBody>
          <a:bodyPr/>
          <a:lstStyle/>
          <a:p>
            <a:pPr algn="ctr"/>
            <a:r>
              <a:t>Contact your District Professional.</a:t>
            </a:r>
          </a:p>
          <a:p>
            <a:pPr algn="ctr"/>
            <a:r>
              <a:t>Tell them you want to sign out a Kit!</a:t>
            </a:r>
          </a:p>
          <a:p>
            <a:pPr algn="ctr"/>
            <a:r>
              <a:t>We have 3 Kits to choose from.</a:t>
            </a:r>
          </a:p>
          <a:p>
            <a:pPr marL="285750" indent="-285750">
              <a:buSzPct val="100000"/>
              <a:buChar char="❖"/>
            </a:pPr>
            <a:r>
              <a:t>$650 Kit earns your Scout $214.50</a:t>
            </a:r>
          </a:p>
          <a:p>
            <a:pPr marL="285750" indent="-285750">
              <a:buSzPct val="100000"/>
              <a:buChar char="❖"/>
            </a:pPr>
            <a:r>
              <a:t>$1350 Kit earns your Scout $445.50</a:t>
            </a:r>
          </a:p>
          <a:p>
            <a:pPr marL="285750" indent="-285750">
              <a:buSzPct val="100000"/>
              <a:buChar char="❖"/>
            </a:pPr>
            <a:r>
              <a:t>$2600 Kit earns your Scout $858.00</a:t>
            </a:r>
          </a:p>
          <a:p>
            <a:pPr marL="285750" indent="-285750">
              <a:buSzPct val="100000"/>
              <a:buChar char="❖"/>
            </a:pPr>
            <a:endParaRPr/>
          </a:p>
          <a:p>
            <a:pPr algn="ctr"/>
            <a:r>
              <a:t>*This is a no-risk ALL-REWARD program; you only pay for what you sell*</a:t>
            </a:r>
          </a:p>
        </p:txBody>
      </p:sp>
      <p:pic>
        <p:nvPicPr>
          <p:cNvPr id="27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679" y="5002681"/>
            <a:ext cx="2499360" cy="1364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5417F-A3BA-8906-567A-421A769E7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43" y="0"/>
            <a:ext cx="5300456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1"/>
          <p:cNvSpPr txBox="1">
            <a:spLocks noGrp="1"/>
          </p:cNvSpPr>
          <p:nvPr>
            <p:ph type="title"/>
          </p:nvPr>
        </p:nvSpPr>
        <p:spPr>
          <a:xfrm>
            <a:off x="704087" y="640079"/>
            <a:ext cx="4745739" cy="210312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Proven methods for success</a:t>
            </a:r>
          </a:p>
        </p:txBody>
      </p:sp>
      <p:sp>
        <p:nvSpPr>
          <p:cNvPr id="279" name="Text Placeholder 62"/>
          <p:cNvSpPr txBox="1">
            <a:spLocks noGrp="1"/>
          </p:cNvSpPr>
          <p:nvPr>
            <p:ph type="body" sz="quarter" idx="1"/>
          </p:nvPr>
        </p:nvSpPr>
        <p:spPr>
          <a:xfrm>
            <a:off x="5449825" y="792479"/>
            <a:ext cx="6204493" cy="21031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400"/>
            </a:pPr>
            <a:r>
              <a:t>1. Consider your Scouts’ ages when scheduling, for most, </a:t>
            </a:r>
            <a:r>
              <a:rPr u="sng"/>
              <a:t>2</a:t>
            </a:r>
            <a:r>
              <a:t> hours is max</a:t>
            </a:r>
          </a:p>
          <a:p>
            <a:pPr>
              <a:lnSpc>
                <a:spcPct val="90000"/>
              </a:lnSpc>
              <a:defRPr sz="1400"/>
            </a:pPr>
            <a:r>
              <a:t>2. Anticipate common questions</a:t>
            </a:r>
          </a:p>
          <a:p>
            <a:pPr>
              <a:lnSpc>
                <a:spcPct val="90000"/>
              </a:lnSpc>
              <a:defRPr sz="1400"/>
            </a:pPr>
            <a:r>
              <a:t>3. Rehearse your responses</a:t>
            </a:r>
          </a:p>
          <a:p>
            <a:pPr>
              <a:lnSpc>
                <a:spcPct val="90000"/>
              </a:lnSpc>
              <a:defRPr sz="1400"/>
            </a:pPr>
            <a:r>
              <a:t>4. Arrive Early </a:t>
            </a:r>
          </a:p>
          <a:p>
            <a:pPr marL="0" lvl="1" indent="685800">
              <a:lnSpc>
                <a:spcPct val="90000"/>
              </a:lnSpc>
              <a:spcBef>
                <a:spcPts val="500"/>
              </a:spcBef>
              <a:buSzTx/>
              <a:buNone/>
              <a:defRPr sz="1400"/>
            </a:pPr>
            <a:r>
              <a:t>* If you are on the first shift, please arrive early enough to set up the table and begin selling when your shift starts.</a:t>
            </a:r>
            <a:endParaRPr sz="1600"/>
          </a:p>
        </p:txBody>
      </p:sp>
      <p:grpSp>
        <p:nvGrpSpPr>
          <p:cNvPr id="291" name="Content Placeholder 17"/>
          <p:cNvGrpSpPr/>
          <p:nvPr/>
        </p:nvGrpSpPr>
        <p:grpSpPr>
          <a:xfrm>
            <a:off x="1280159" y="3017520"/>
            <a:ext cx="10374153" cy="3208866"/>
            <a:chOff x="0" y="0"/>
            <a:chExt cx="10374151" cy="3208864"/>
          </a:xfrm>
        </p:grpSpPr>
        <p:grpSp>
          <p:nvGrpSpPr>
            <p:cNvPr id="282" name="Group"/>
            <p:cNvGrpSpPr/>
            <p:nvPr/>
          </p:nvGrpSpPr>
          <p:grpSpPr>
            <a:xfrm>
              <a:off x="0" y="0"/>
              <a:ext cx="8818030" cy="962659"/>
              <a:chOff x="0" y="0"/>
              <a:chExt cx="8818029" cy="962658"/>
            </a:xfrm>
          </p:grpSpPr>
          <p:sp>
            <p:nvSpPr>
              <p:cNvPr id="280" name="Rounded Rectangle"/>
              <p:cNvSpPr/>
              <p:nvPr/>
            </p:nvSpPr>
            <p:spPr>
              <a:xfrm>
                <a:off x="0" y="0"/>
                <a:ext cx="8818030" cy="962659"/>
              </a:xfrm>
              <a:prstGeom prst="roundRect">
                <a:avLst>
                  <a:gd name="adj" fmla="val 10000"/>
                </a:avLst>
              </a:prstGeom>
              <a:solidFill>
                <a:schemeClr val="accent4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11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1" name="Scouts must have an adult with them at all times.…"/>
              <p:cNvSpPr txBox="1"/>
              <p:nvPr/>
            </p:nvSpPr>
            <p:spPr>
              <a:xfrm>
                <a:off x="28194" y="99313"/>
                <a:ext cx="7779245" cy="764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pPr>
                <a:r>
                  <a:t>Scouts must have an adult with them at all times</a:t>
                </a:r>
                <a:r>
                  <a:rPr b="0"/>
                  <a:t>. </a:t>
                </a:r>
                <a:endParaRPr sz="2800"/>
              </a:p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r>
                  <a:t>(Adults need to handle the money and track what is sold)</a:t>
                </a:r>
              </a:p>
            </p:txBody>
          </p:sp>
        </p:grpSp>
        <p:grpSp>
          <p:nvGrpSpPr>
            <p:cNvPr id="285" name="Group"/>
            <p:cNvGrpSpPr/>
            <p:nvPr/>
          </p:nvGrpSpPr>
          <p:grpSpPr>
            <a:xfrm>
              <a:off x="778060" y="1123102"/>
              <a:ext cx="8818031" cy="962660"/>
              <a:chOff x="0" y="0"/>
              <a:chExt cx="8818029" cy="962658"/>
            </a:xfrm>
          </p:grpSpPr>
          <p:sp>
            <p:nvSpPr>
              <p:cNvPr id="283" name="Rounded Rectangle"/>
              <p:cNvSpPr/>
              <p:nvPr/>
            </p:nvSpPr>
            <p:spPr>
              <a:xfrm>
                <a:off x="0" y="0"/>
                <a:ext cx="8818030" cy="962659"/>
              </a:xfrm>
              <a:prstGeom prst="roundRect">
                <a:avLst>
                  <a:gd name="adj" fmla="val 10000"/>
                </a:avLst>
              </a:prstGeom>
              <a:solidFill>
                <a:srgbClr val="FFC000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11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4" name="– Please be aware that you cannot leave the money and popcorn without an adult"/>
              <p:cNvSpPr txBox="1"/>
              <p:nvPr/>
            </p:nvSpPr>
            <p:spPr>
              <a:xfrm>
                <a:off x="28195" y="147319"/>
                <a:ext cx="7357848" cy="668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r>
                  <a:t>– Please be aware that </a:t>
                </a:r>
                <a:r>
                  <a:rPr b="1"/>
                  <a:t>you cannot leave the money and popcorn without an adult</a:t>
                </a:r>
              </a:p>
            </p:txBody>
          </p:sp>
        </p:grpSp>
        <p:grpSp>
          <p:nvGrpSpPr>
            <p:cNvPr id="288" name="Group"/>
            <p:cNvGrpSpPr/>
            <p:nvPr/>
          </p:nvGrpSpPr>
          <p:grpSpPr>
            <a:xfrm>
              <a:off x="1556121" y="2246205"/>
              <a:ext cx="8818031" cy="962660"/>
              <a:chOff x="0" y="0"/>
              <a:chExt cx="8818029" cy="962658"/>
            </a:xfrm>
          </p:grpSpPr>
          <p:sp>
            <p:nvSpPr>
              <p:cNvPr id="286" name="Rounded Rectangle"/>
              <p:cNvSpPr/>
              <p:nvPr/>
            </p:nvSpPr>
            <p:spPr>
              <a:xfrm>
                <a:off x="0" y="0"/>
                <a:ext cx="8818030" cy="962659"/>
              </a:xfrm>
              <a:prstGeom prst="roundRect">
                <a:avLst>
                  <a:gd name="adj" fmla="val 10000"/>
                </a:avLst>
              </a:prstGeom>
              <a:solidFill>
                <a:srgbClr val="D96C00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11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" name="Supervision-even for a quick bathroom break. There have been units in our area have been victims of theft at show and sells and we don't want this to happen to anyone else!"/>
              <p:cNvSpPr txBox="1"/>
              <p:nvPr/>
            </p:nvSpPr>
            <p:spPr>
              <a:xfrm>
                <a:off x="28194" y="21589"/>
                <a:ext cx="7357849" cy="919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pPr>
                <a:r>
                  <a:t>Supervision</a:t>
                </a:r>
                <a:r>
                  <a:rPr b="0"/>
                  <a:t>-even for a quick bathroom break. There have been units in our area have been victims of theft at show and sells and we don't want this to happen to anyone else!</a:t>
                </a:r>
              </a:p>
            </p:txBody>
          </p:sp>
        </p:grpSp>
        <p:sp>
          <p:nvSpPr>
            <p:cNvPr id="289" name="Shape"/>
            <p:cNvSpPr/>
            <p:nvPr/>
          </p:nvSpPr>
          <p:spPr>
            <a:xfrm>
              <a:off x="8192299" y="730017"/>
              <a:ext cx="625729" cy="625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  <a:ln w="12700" cap="flat">
              <a:solidFill>
                <a:srgbClr val="D7CFFF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ts val="1100"/>
                </a:spcBef>
                <a:defRPr sz="2800"/>
              </a:pPr>
              <a:endParaRPr/>
            </a:p>
          </p:txBody>
        </p:sp>
        <p:sp>
          <p:nvSpPr>
            <p:cNvPr id="290" name="Shape"/>
            <p:cNvSpPr/>
            <p:nvPr/>
          </p:nvSpPr>
          <p:spPr>
            <a:xfrm>
              <a:off x="8970360" y="1846702"/>
              <a:ext cx="625729" cy="625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  <a:ln w="12700" cap="flat">
              <a:solidFill>
                <a:srgbClr val="D7CFFF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ts val="1100"/>
                </a:spcBef>
                <a:defRPr sz="28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2"/>
          <p:cNvSpPr txBox="1">
            <a:spLocks noGrp="1"/>
          </p:cNvSpPr>
          <p:nvPr>
            <p:ph type="title"/>
          </p:nvPr>
        </p:nvSpPr>
        <p:spPr>
          <a:xfrm>
            <a:off x="1280159" y="640079"/>
            <a:ext cx="4815836" cy="2103122"/>
          </a:xfrm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rgbClr val="3E9666"/>
                </a:solidFill>
              </a:defRPr>
            </a:pPr>
            <a:r>
              <a:t>Methods for success</a:t>
            </a:r>
            <a:r>
              <a:rPr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94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6531426" y="640079"/>
            <a:ext cx="5122891" cy="2103122"/>
          </a:xfrm>
          <a:prstGeom prst="rect">
            <a:avLst/>
          </a:prstGeom>
        </p:spPr>
        <p:txBody>
          <a:bodyPr/>
          <a:lstStyle/>
          <a:p>
            <a:r>
              <a:t> </a:t>
            </a:r>
          </a:p>
        </p:txBody>
      </p:sp>
      <p:sp>
        <p:nvSpPr>
          <p:cNvPr id="295" name="TextBox 12"/>
          <p:cNvSpPr txBox="1"/>
          <p:nvPr/>
        </p:nvSpPr>
        <p:spPr>
          <a:xfrm>
            <a:off x="1325880" y="3017520"/>
            <a:ext cx="10282712" cy="319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Scouts should be in </a:t>
            </a:r>
            <a:r>
              <a:rPr i="1" u="sng"/>
              <a:t>FULL</a:t>
            </a:r>
            <a:r>
              <a:t> uniform.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Coach your Scouts to smile when talking with customers and make sure to practice your script ahead of time.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Ask customers to support Scouting, not to buy popcorn.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Be respectful to the stores/public places where you sell. Leave it better than how you found it.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Having information about your unit &amp; other local units, flyers, pictures, applications, and contact information is great to have handy!</a:t>
            </a:r>
          </a:p>
        </p:txBody>
      </p:sp>
      <p:pic>
        <p:nvPicPr>
          <p:cNvPr id="29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026" y="491566"/>
            <a:ext cx="4707688" cy="2569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7"/>
          <p:cNvSpPr txBox="1">
            <a:spLocks noGrp="1"/>
          </p:cNvSpPr>
          <p:nvPr>
            <p:ph type="title"/>
          </p:nvPr>
        </p:nvSpPr>
        <p:spPr>
          <a:xfrm>
            <a:off x="1280159" y="640079"/>
            <a:ext cx="4815836" cy="2103122"/>
          </a:xfrm>
          <a:prstGeom prst="rect">
            <a:avLst/>
          </a:prstGeom>
        </p:spPr>
        <p:txBody>
          <a:bodyPr/>
          <a:lstStyle>
            <a:lvl1pPr>
              <a:defRPr b="0" cap="none">
                <a:solidFill>
                  <a:srgbClr val="3E96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Scout Incentives</a:t>
            </a:r>
          </a:p>
        </p:txBody>
      </p:sp>
      <p:pic>
        <p:nvPicPr>
          <p:cNvPr id="299" name="Content Placeholder 2" descr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511" y="107238"/>
            <a:ext cx="2479191" cy="222300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0" name="Table Placeholder 2"/>
          <p:cNvGraphicFramePr/>
          <p:nvPr/>
        </p:nvGraphicFramePr>
        <p:xfrm>
          <a:off x="758951" y="2428569"/>
          <a:ext cx="11365994" cy="3964659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84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1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1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3772">
                <a:tc>
                  <a:txBody>
                    <a:bodyPr/>
                    <a:lstStyle/>
                    <a:p>
                      <a:pPr>
                        <a:defRPr b="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Club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chemeClr val="accent2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b="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What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b="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Prize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b="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when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chemeClr val="accent2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163"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 </a:t>
                      </a:r>
                      <a:r>
                        <a:rPr sz="1400"/>
                        <a:t>650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chemeClr val="accent2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3 Weekly drawings on Friday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$20.00 Gift Card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Starting Sept. 12th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chemeClr val="accent2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163"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rPr sz="1400"/>
                        <a:t>1500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chemeClr val="accent2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Sell more than $1500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The Dino Bounce-o-ree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January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chemeClr val="accent2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665"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rPr sz="1400"/>
                        <a:t>Winner’s Circle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chemeClr val="accent2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Scouts sell $3000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See Flyer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December/January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chemeClr val="accent2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727">
                <a:tc>
                  <a:txBody>
                    <a:bodyPr/>
                    <a:lstStyle/>
                    <a:p>
                      <a:pPr>
                        <a:defRPr sz="2000" cap="none" spc="0"/>
                      </a:pPr>
                      <a:r>
                        <a:t>Top 20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chemeClr val="accent2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The Top 20 Seller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$50 Gift Card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January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chemeClr val="accent2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9168"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rPr b="1">
                          <a:solidFill>
                            <a:srgbClr val="914800"/>
                          </a:solidFill>
                        </a:rPr>
                        <a:t>Papa Bear’s
Challenge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chemeClr val="accent2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The 2 Units: </a:t>
                      </a:r>
                      <a:r>
                        <a:rPr sz="1600"/>
                        <a:t>1 Pack &amp; </a:t>
                      </a:r>
                    </a:p>
                    <a:p>
                      <a:pPr>
                        <a:defRPr cap="none" spc="0"/>
                      </a:pPr>
                      <a:r>
                        <a:rPr sz="1600"/>
                        <a:t>1Troop with the Highest % of Increase in sales</a:t>
                      </a:r>
                    </a:p>
                    <a:p>
                      <a:pPr>
                        <a:defRPr sz="1600" cap="none" spc="0"/>
                      </a:pPr>
                      <a:r>
                        <a:t>(must have sold in 2025)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$150.00 Gift Card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cap="none" spc="0"/>
                      </a:pPr>
                      <a:r>
                        <a:t>January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chemeClr val="accent2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1" name="TextBox 3"/>
          <p:cNvSpPr txBox="1"/>
          <p:nvPr/>
        </p:nvSpPr>
        <p:spPr>
          <a:xfrm>
            <a:off x="11064799" y="2920181"/>
            <a:ext cx="225440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CC BY-NC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1229360" y="301751"/>
            <a:ext cx="4663438" cy="2441450"/>
          </a:xfrm>
          <a:prstGeom prst="rect">
            <a:avLst/>
          </a:prstGeom>
        </p:spPr>
        <p:txBody>
          <a:bodyPr/>
          <a:lstStyle/>
          <a:p>
            <a:pPr algn="ctr"/>
            <a:r>
              <a:t>Dino </a:t>
            </a:r>
            <a:br/>
            <a:r>
              <a:t>bounce-o-ree</a:t>
            </a:r>
          </a:p>
        </p:txBody>
      </p:sp>
      <p:sp>
        <p:nvSpPr>
          <p:cNvPr id="304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280160" y="2777066"/>
            <a:ext cx="4663442" cy="3550582"/>
          </a:xfrm>
          <a:prstGeom prst="rect">
            <a:avLst/>
          </a:prstGeom>
        </p:spPr>
        <p:txBody>
          <a:bodyPr/>
          <a:lstStyle/>
          <a:p>
            <a:pPr algn="ctr"/>
            <a:r>
              <a:t>All Scouts who sell over $1500 in popcorn will be invited.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To be held at the Sky Zone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In early January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The top three sellers can invite a friend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There will also be a Last Chance spin for a Scout from the 650 Club.</a:t>
            </a:r>
          </a:p>
        </p:txBody>
      </p:sp>
      <p:pic>
        <p:nvPicPr>
          <p:cNvPr id="305" name="Content Placeholder 4" descr="Content Placeholder 4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524" r="26586"/>
          <a:stretch>
            <a:fillRect/>
          </a:stretch>
        </p:blipFill>
        <p:spPr>
          <a:xfrm>
            <a:off x="6695553" y="301752"/>
            <a:ext cx="5221225" cy="62635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24"/>
          <p:cNvSpPr txBox="1">
            <a:spLocks noGrp="1"/>
          </p:cNvSpPr>
          <p:nvPr>
            <p:ph type="title"/>
          </p:nvPr>
        </p:nvSpPr>
        <p:spPr>
          <a:xfrm>
            <a:off x="1043758" y="531928"/>
            <a:ext cx="11087103" cy="2103122"/>
          </a:xfrm>
          <a:prstGeom prst="rect">
            <a:avLst/>
          </a:prstGeom>
        </p:spPr>
        <p:txBody>
          <a:bodyPr/>
          <a:lstStyle/>
          <a:p>
            <a:pPr algn="ctr">
              <a:defRPr b="0" cap="none"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  <p:pic>
        <p:nvPicPr>
          <p:cNvPr id="308" name="Content Placeholder 15" descr="Content Placeholder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60" y="140367"/>
            <a:ext cx="11148240" cy="6085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Content Placeholder 21" descr="Content Placeholder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96" y="727410"/>
            <a:ext cx="1657582" cy="2019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xfrm>
            <a:off x="1280160" y="73151"/>
            <a:ext cx="4663438" cy="2441450"/>
          </a:xfrm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206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1280160" y="1539240"/>
            <a:ext cx="4663442" cy="43058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t>Meet the Team</a:t>
            </a:r>
          </a:p>
          <a:p>
            <a:pPr>
              <a:lnSpc>
                <a:spcPct val="100000"/>
              </a:lnSpc>
            </a:pPr>
            <a:r>
              <a:t>Products</a:t>
            </a:r>
          </a:p>
          <a:p>
            <a:pPr>
              <a:lnSpc>
                <a:spcPct val="100000"/>
              </a:lnSpc>
            </a:pPr>
            <a:r>
              <a:t>Register with Pecatonica River</a:t>
            </a:r>
          </a:p>
          <a:p>
            <a:pPr>
              <a:lnSpc>
                <a:spcPct val="100000"/>
              </a:lnSpc>
            </a:pPr>
            <a:r>
              <a:t>Where to find info &amp; resources</a:t>
            </a:r>
          </a:p>
          <a:p>
            <a:pPr>
              <a:lnSpc>
                <a:spcPct val="100000"/>
              </a:lnSpc>
            </a:pPr>
            <a:r>
              <a:t>Proven Methods</a:t>
            </a:r>
          </a:p>
          <a:p>
            <a:pPr>
              <a:lnSpc>
                <a:spcPct val="100000"/>
              </a:lnSpc>
            </a:pPr>
            <a:r>
              <a:t>Incentive</a:t>
            </a:r>
          </a:p>
          <a:p>
            <a:pPr>
              <a:lnSpc>
                <a:spcPct val="100000"/>
              </a:lnSpc>
            </a:pPr>
            <a:r>
              <a:t>Policies &amp; Dates</a:t>
            </a:r>
          </a:p>
          <a:p>
            <a:pPr>
              <a:lnSpc>
                <a:spcPct val="100000"/>
              </a:lnSpc>
            </a:pPr>
            <a:r>
              <a:t>Questions</a:t>
            </a:r>
          </a:p>
        </p:txBody>
      </p:sp>
      <p:pic>
        <p:nvPicPr>
          <p:cNvPr id="20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79" y="5557234"/>
            <a:ext cx="4391697" cy="1300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31" descr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36834"/>
            <a:ext cx="4186519" cy="6626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 1"/>
          <p:cNvSpPr txBox="1">
            <a:spLocks noGrp="1"/>
          </p:cNvSpPr>
          <p:nvPr>
            <p:ph type="title"/>
          </p:nvPr>
        </p:nvSpPr>
        <p:spPr>
          <a:xfrm>
            <a:off x="1115060" y="157315"/>
            <a:ext cx="10087700" cy="766918"/>
          </a:xfrm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r>
              <a:t>returns</a:t>
            </a:r>
          </a:p>
        </p:txBody>
      </p:sp>
      <p:sp>
        <p:nvSpPr>
          <p:cNvPr id="3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00759" y="924231"/>
            <a:ext cx="10725029" cy="577645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500"/>
            </a:pPr>
            <a:r>
              <a:rPr>
                <a:latin typeface="Abadi"/>
                <a:ea typeface="Abadi"/>
                <a:cs typeface="Abadi"/>
                <a:sym typeface="Abadi"/>
              </a:rPr>
              <a:t>• </a:t>
            </a:r>
            <a:r>
              <a:rPr sz="2200">
                <a:latin typeface="Abadi"/>
                <a:ea typeface="Abadi"/>
                <a:cs typeface="Abadi"/>
                <a:sym typeface="Abadi"/>
              </a:rPr>
              <a:t>Returns are accepted by appointment ONLY Oct. 26 – 29th during normal business hours  (9 am-5 pm) or by other arrangements with your District Professional. NO UNSCHEDULED DELIVERIES will be accepted.</a:t>
            </a:r>
          </a:p>
          <a:p>
            <a:pPr marL="0" indent="0">
              <a:buSzTx/>
              <a:buNone/>
              <a:defRPr sz="2200">
                <a:latin typeface="Abadi"/>
                <a:ea typeface="Abadi"/>
                <a:cs typeface="Abadi"/>
                <a:sym typeface="Abadi"/>
              </a:defRPr>
            </a:pPr>
            <a:r>
              <a:t>• A unit may only return no more than 20% of its total order value. Products ordered by units through the online portal cannot be returned to Longhouse Council.</a:t>
            </a:r>
            <a:endParaRPr sz="2500"/>
          </a:p>
          <a:p>
            <a:pPr marL="0" indent="0">
              <a:buSzTx/>
              <a:buNone/>
              <a:defRPr sz="2200">
                <a:latin typeface="Abadi"/>
                <a:ea typeface="Abadi"/>
                <a:cs typeface="Abadi"/>
                <a:sym typeface="Abadi"/>
              </a:defRPr>
            </a:pPr>
            <a:r>
              <a:t>• Only UNOPENED and FULL cases of popcorn may be returned. The Longhouse Council reserves the right to refuse a damaged product. </a:t>
            </a:r>
            <a:endParaRPr sz="2500"/>
          </a:p>
          <a:p>
            <a:pPr marL="0" indent="0">
              <a:buSzTx/>
              <a:buNone/>
              <a:defRPr sz="2200">
                <a:latin typeface="Abadi"/>
                <a:ea typeface="Abadi"/>
                <a:cs typeface="Abadi"/>
                <a:sym typeface="Abadi"/>
              </a:defRPr>
            </a:pPr>
            <a:r>
              <a:t>• A product that has a factory/shipping defect must be returned when discovered, with pictures of the damage as well as the code on the packaging.</a:t>
            </a:r>
            <a:endParaRPr sz="2500"/>
          </a:p>
          <a:p>
            <a:pPr marL="0" indent="0">
              <a:buSzTx/>
              <a:buNone/>
              <a:defRPr sz="2200">
                <a:latin typeface="Abadi"/>
                <a:ea typeface="Abadi"/>
                <a:cs typeface="Abadi"/>
                <a:sym typeface="Abadi"/>
              </a:defRPr>
            </a:pPr>
            <a:r>
              <a:t>• Be sure to keep any items needed to fill your final order and return only the excess.</a:t>
            </a:r>
            <a:endParaRPr sz="2500"/>
          </a:p>
          <a:p>
            <a:pPr marL="0" indent="0">
              <a:buSzTx/>
              <a:buNone/>
              <a:defRPr sz="2200">
                <a:latin typeface="Abadi"/>
                <a:ea typeface="Abadi"/>
                <a:cs typeface="Abadi"/>
                <a:sym typeface="Abadi"/>
              </a:defRPr>
            </a:pPr>
            <a:r>
              <a:t>• When you return your product, bring along a list of items you’ll need for your final order. If your list is in stock, you won’t need to place a final order; you can take it home that day!</a:t>
            </a:r>
            <a:endParaRPr sz="2500"/>
          </a:p>
          <a:p>
            <a:pPr marL="0" indent="0">
              <a:buSzTx/>
              <a:buNone/>
              <a:defRPr sz="2200">
                <a:latin typeface="Abadi"/>
                <a:ea typeface="Abadi"/>
                <a:cs typeface="Abadi"/>
                <a:sym typeface="Abadi"/>
              </a:defRPr>
            </a:pPr>
            <a:r>
              <a:t>• You may transfer excess product to another unit that needs it. To find a unit that needs additional popcorn, join the “Longhouse Council Popcorn Swap” Facebook Group or talk to your District Kernel or District Professional.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1"/>
          <p:cNvSpPr txBox="1">
            <a:spLocks noGrp="1"/>
          </p:cNvSpPr>
          <p:nvPr>
            <p:ph type="title"/>
          </p:nvPr>
        </p:nvSpPr>
        <p:spPr>
          <a:xfrm>
            <a:off x="1280160" y="301752"/>
            <a:ext cx="4663438" cy="1222248"/>
          </a:xfrm>
          <a:prstGeom prst="rect">
            <a:avLst/>
          </a:prstGeom>
        </p:spPr>
        <p:txBody>
          <a:bodyPr/>
          <a:lstStyle/>
          <a:p>
            <a:r>
              <a:t>Payments </a:t>
            </a:r>
          </a:p>
        </p:txBody>
      </p:sp>
      <p:sp>
        <p:nvSpPr>
          <p:cNvPr id="315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845573" y="1386348"/>
            <a:ext cx="5402831" cy="5299588"/>
          </a:xfrm>
          <a:prstGeom prst="rect">
            <a:avLst/>
          </a:prstGeom>
        </p:spPr>
        <p:txBody>
          <a:bodyPr/>
          <a:lstStyle/>
          <a:p>
            <a:pPr>
              <a:defRPr b="1" u="sng"/>
            </a:pPr>
            <a:r>
              <a:t>Payment Due Dates: </a:t>
            </a:r>
          </a:p>
          <a:p>
            <a:r>
              <a:t>Sept 23</a:t>
            </a:r>
            <a:r>
              <a:rPr baseline="30000"/>
              <a:t>rd</a:t>
            </a:r>
            <a:r>
              <a:t>: 1st Payment, 20% of early bird order</a:t>
            </a:r>
          </a:p>
          <a:p>
            <a:r>
              <a:t>Oct 14</a:t>
            </a:r>
            <a:r>
              <a:rPr baseline="30000"/>
              <a:t>th</a:t>
            </a:r>
            <a:r>
              <a:t>: 2nd Payment, 20% of balance on account </a:t>
            </a:r>
          </a:p>
          <a:p>
            <a:r>
              <a:t>Nov 11</a:t>
            </a:r>
            <a:r>
              <a:rPr baseline="30000"/>
              <a:t>th</a:t>
            </a:r>
            <a:r>
              <a:t>: 3rd Payment, prior balance due (all show-n-sell) in full</a:t>
            </a:r>
            <a:r>
              <a:rPr b="1" u="sng"/>
              <a:t> to receive the Take-order product.</a:t>
            </a:r>
          </a:p>
          <a:p>
            <a:r>
              <a:t>Dec 11</a:t>
            </a:r>
            <a:r>
              <a:rPr baseline="30000"/>
              <a:t>th</a:t>
            </a:r>
            <a:r>
              <a:t>: Final Payment; account balance</a:t>
            </a:r>
          </a:p>
          <a:p>
            <a:r>
              <a:t>Dec 16</a:t>
            </a:r>
            <a:r>
              <a:rPr baseline="30000"/>
              <a:t>th</a:t>
            </a:r>
            <a:r>
              <a:t>: Balance plus 2%</a:t>
            </a:r>
          </a:p>
          <a:p>
            <a:r>
              <a:t>Dec 30</a:t>
            </a:r>
            <a:r>
              <a:rPr baseline="30000"/>
              <a:t>th</a:t>
            </a:r>
            <a:r>
              <a:t>: Balance plus 5%</a:t>
            </a:r>
          </a:p>
          <a:p>
            <a:r>
              <a:t>Jan 6</a:t>
            </a:r>
            <a:r>
              <a:rPr baseline="30000"/>
              <a:t>th</a:t>
            </a:r>
            <a:r>
              <a:t>: Balance plus 10%, with 1% being added per day thereafter.</a:t>
            </a:r>
          </a:p>
          <a:p>
            <a:pPr algn="ctr">
              <a:defRPr b="1" i="1" u="sng">
                <a:solidFill>
                  <a:srgbClr val="FF0000"/>
                </a:solidFill>
              </a:defRPr>
            </a:pPr>
            <a:r>
              <a:t>NO EXCEPTIONS</a:t>
            </a:r>
          </a:p>
        </p:txBody>
      </p:sp>
      <p:pic>
        <p:nvPicPr>
          <p:cNvPr id="316" name="Picture Placeholder 14" descr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49" b="748"/>
          <a:stretch>
            <a:fillRect/>
          </a:stretch>
        </p:blipFill>
        <p:spPr>
          <a:xfrm>
            <a:off x="6695802" y="301752"/>
            <a:ext cx="5220727" cy="62636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1"/>
          <p:cNvSpPr txBox="1">
            <a:spLocks noGrp="1"/>
          </p:cNvSpPr>
          <p:nvPr>
            <p:ph type="title"/>
          </p:nvPr>
        </p:nvSpPr>
        <p:spPr>
          <a:xfrm>
            <a:off x="1280160" y="301751"/>
            <a:ext cx="4663438" cy="2441450"/>
          </a:xfrm>
          <a:prstGeom prst="rect">
            <a:avLst/>
          </a:prstGeom>
        </p:spPr>
        <p:txBody>
          <a:bodyPr/>
          <a:lstStyle>
            <a:lvl1pPr algn="ctr">
              <a:defRPr cap="none">
                <a:solidFill>
                  <a:srgbClr val="FF0000"/>
                </a:solidFill>
              </a:defRPr>
            </a:lvl1pPr>
          </a:lstStyle>
          <a:p>
            <a:r>
              <a:t>Country Meats Option</a:t>
            </a:r>
          </a:p>
        </p:txBody>
      </p:sp>
      <p:sp>
        <p:nvSpPr>
          <p:cNvPr id="319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280160" y="2777066"/>
            <a:ext cx="4663442" cy="3550582"/>
          </a:xfrm>
          <a:prstGeom prst="rect">
            <a:avLst/>
          </a:prstGeom>
        </p:spPr>
        <p:txBody>
          <a:bodyPr/>
          <a:lstStyle/>
          <a:p>
            <a:pPr algn="ctr">
              <a:defRPr b="1"/>
            </a:pPr>
            <a:r>
              <a:t>New this Fall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Show &amp; Sell or Take Order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Order the product by the Case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Commission is 33% or pay in full upon receipt, and earn 35%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Sales count towards both the 650 &amp; 1500 Clubs</a:t>
            </a:r>
          </a:p>
          <a:p>
            <a:pPr marL="285750" indent="-285750">
              <a:buSzPct val="100000"/>
              <a:buFont typeface="Arial"/>
              <a:buChar char="•"/>
              <a:defRPr b="1" i="1" u="sng">
                <a:solidFill>
                  <a:srgbClr val="FF0000"/>
                </a:solidFill>
              </a:defRPr>
            </a:pPr>
            <a:r>
              <a:t>NO RETURNS</a:t>
            </a:r>
          </a:p>
        </p:txBody>
      </p:sp>
      <p:pic>
        <p:nvPicPr>
          <p:cNvPr id="320" name="Content Placeholder 4" descr="Content Placeholder 4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5512" r="14673"/>
          <a:stretch>
            <a:fillRect/>
          </a:stretch>
        </p:blipFill>
        <p:spPr>
          <a:xfrm>
            <a:off x="6695553" y="301752"/>
            <a:ext cx="5221225" cy="6263515"/>
          </a:xfrm>
          <a:prstGeom prst="rect">
            <a:avLst/>
          </a:prstGeom>
        </p:spPr>
      </p:pic>
      <p:sp>
        <p:nvSpPr>
          <p:cNvPr id="321" name="Rounded Rectangle"/>
          <p:cNvSpPr/>
          <p:nvPr/>
        </p:nvSpPr>
        <p:spPr>
          <a:xfrm>
            <a:off x="8224161" y="5691730"/>
            <a:ext cx="2352990" cy="1878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" y="0"/>
            <a:ext cx="1219155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1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509713"/>
          </a:xfrm>
          <a:prstGeom prst="rect">
            <a:avLst/>
          </a:prstGeom>
        </p:spPr>
        <p:txBody>
          <a:bodyPr/>
          <a:lstStyle>
            <a:lvl1pPr algn="ctr">
              <a:defRPr sz="7200" b="1">
                <a:solidFill>
                  <a:srgbClr val="D96C00"/>
                </a:solidFill>
                <a:latin typeface="Univers-Bold"/>
                <a:ea typeface="Univers-Bold"/>
                <a:cs typeface="Univers-Bold"/>
                <a:sym typeface="Univers-Bold"/>
              </a:defRPr>
            </a:lvl1pPr>
          </a:lstStyle>
          <a:p>
            <a:r>
              <a:t>Thank you!</a:t>
            </a:r>
          </a:p>
        </p:txBody>
      </p:sp>
      <p:sp>
        <p:nvSpPr>
          <p:cNvPr id="326" name="TextBox 6"/>
          <p:cNvSpPr txBox="1"/>
          <p:nvPr/>
        </p:nvSpPr>
        <p:spPr>
          <a:xfrm>
            <a:off x="5428458" y="2387600"/>
            <a:ext cx="3852702" cy="160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600" b="1">
                <a:solidFill>
                  <a:srgbClr val="C00000"/>
                </a:solidFill>
                <a:latin typeface="Univers-Bold"/>
                <a:ea typeface="Univers-Bold"/>
                <a:cs typeface="Univers-Bold"/>
                <a:sym typeface="Univers-Bold"/>
              </a:defRPr>
            </a:lvl1pPr>
          </a:lstStyle>
          <a:p>
            <a:r>
              <a:t>You</a:t>
            </a:r>
          </a:p>
        </p:txBody>
      </p:sp>
      <p:sp>
        <p:nvSpPr>
          <p:cNvPr id="327" name="Equals 7"/>
          <p:cNvSpPr/>
          <p:nvPr/>
        </p:nvSpPr>
        <p:spPr>
          <a:xfrm>
            <a:off x="8260283" y="3109385"/>
            <a:ext cx="761593" cy="639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8640"/>
                </a:lnTo>
                <a:lnTo>
                  <a:pt x="0" y="8640"/>
                </a:lnTo>
                <a:close/>
                <a:moveTo>
                  <a:pt x="0" y="12960"/>
                </a:moveTo>
                <a:lnTo>
                  <a:pt x="21600" y="1296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BC7A"/>
                </a:solidFill>
              </a:defRPr>
            </a:pPr>
            <a:endParaRPr/>
          </a:p>
        </p:txBody>
      </p:sp>
      <p:pic>
        <p:nvPicPr>
          <p:cNvPr id="32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402" y="2108616"/>
            <a:ext cx="2489592" cy="3032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25" y="2026920"/>
            <a:ext cx="3451862" cy="230124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extBox 12"/>
          <p:cNvSpPr txBox="1"/>
          <p:nvPr/>
        </p:nvSpPr>
        <p:spPr>
          <a:xfrm>
            <a:off x="2724272" y="3990735"/>
            <a:ext cx="732084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/>
            </a:lvl1pPr>
          </a:lstStyle>
          <a:p>
            <a:r>
              <a:t>Please help your Youth realize their dreams &amp; potential</a:t>
            </a:r>
          </a:p>
        </p:txBody>
      </p:sp>
      <p:pic>
        <p:nvPicPr>
          <p:cNvPr id="331" name="Picture 17" descr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284" y="4448728"/>
            <a:ext cx="4161751" cy="2271893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+"/>
          <p:cNvSpPr txBox="1"/>
          <p:nvPr/>
        </p:nvSpPr>
        <p:spPr>
          <a:xfrm>
            <a:off x="3744196" y="1915913"/>
            <a:ext cx="1244363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600">
                <a:latin typeface="Univers-Light"/>
                <a:ea typeface="Univers-Light"/>
                <a:cs typeface="Univers-Light"/>
                <a:sym typeface="Univers-Light"/>
              </a:defRPr>
            </a:lvl1pPr>
          </a:lstStyle>
          <a:p>
            <a:r>
              <a:t>+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xfrm>
            <a:off x="1280160" y="301751"/>
            <a:ext cx="4663438" cy="2441450"/>
          </a:xfrm>
          <a:prstGeom prst="rect">
            <a:avLst/>
          </a:prstGeom>
        </p:spPr>
        <p:txBody>
          <a:bodyPr/>
          <a:lstStyle/>
          <a:p>
            <a:r>
              <a:t>Council Popcorn Committee</a:t>
            </a:r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280160" y="2777066"/>
            <a:ext cx="4663442" cy="3550582"/>
          </a:xfrm>
          <a:prstGeom prst="rect">
            <a:avLst/>
          </a:prstGeom>
        </p:spPr>
        <p:txBody>
          <a:bodyPr/>
          <a:lstStyle/>
          <a:p>
            <a:r>
              <a:t>Council Kernel: Karie Cottrell</a:t>
            </a:r>
          </a:p>
          <a:p>
            <a:r>
              <a:t>Committee Member: Deb Curle</a:t>
            </a:r>
          </a:p>
          <a:p>
            <a:r>
              <a:t>Towpath Kernel: Holly Mingolelli</a:t>
            </a:r>
          </a:p>
          <a:p>
            <a:r>
              <a:t>Seaway Trails Kernel: Aubrey Trickey</a:t>
            </a:r>
          </a:p>
          <a:p>
            <a:r>
              <a:t>Accounting: Cindy Barrus	</a:t>
            </a:r>
          </a:p>
          <a:p>
            <a:r>
              <a:t>Staff Advisor: Ron ”Papa Bear” Hill</a:t>
            </a:r>
          </a:p>
          <a:p>
            <a:r>
              <a:t>Mascot: Rex</a:t>
            </a:r>
          </a:p>
        </p:txBody>
      </p:sp>
      <p:pic>
        <p:nvPicPr>
          <p:cNvPr id="212" name="Picture 5" descr="Picture 5"/>
          <p:cNvPicPr>
            <a:picLocks noChangeAspect="1"/>
          </p:cNvPicPr>
          <p:nvPr/>
        </p:nvPicPr>
        <p:blipFill>
          <a:blip r:embed="rId2"/>
          <a:srcRect b="24121"/>
          <a:stretch>
            <a:fillRect/>
          </a:stretch>
        </p:blipFill>
        <p:spPr>
          <a:xfrm>
            <a:off x="6695553" y="301751"/>
            <a:ext cx="5221172" cy="6263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>
            <a:spLocks noGrp="1"/>
          </p:cNvSpPr>
          <p:nvPr>
            <p:ph type="title"/>
          </p:nvPr>
        </p:nvSpPr>
        <p:spPr>
          <a:xfrm>
            <a:off x="1280160" y="489985"/>
            <a:ext cx="9137013" cy="1280162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t>JOIN OUR SWAP GROUP</a:t>
            </a:r>
          </a:p>
        </p:txBody>
      </p:sp>
      <p:pic>
        <p:nvPicPr>
          <p:cNvPr id="215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559" y="266700"/>
            <a:ext cx="4536441" cy="4536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Content Placeholder 4" descr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06" y="2966085"/>
            <a:ext cx="6769776" cy="2846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xfrm>
            <a:off x="1280160" y="301751"/>
            <a:ext cx="4663438" cy="2441450"/>
          </a:xfrm>
          <a:prstGeom prst="rect">
            <a:avLst/>
          </a:prstGeom>
        </p:spPr>
        <p:txBody>
          <a:bodyPr/>
          <a:lstStyle>
            <a:lvl1pPr algn="ctr">
              <a:defRPr sz="3700" cap="none"/>
            </a:lvl1pPr>
          </a:lstStyle>
          <a:p>
            <a:r>
              <a:t>All Units must turn in a sales agreement before receiving any product	</a:t>
            </a:r>
          </a:p>
        </p:txBody>
      </p:sp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33" y="2777066"/>
            <a:ext cx="5454068" cy="2414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BA6DA-917D-5233-2F56-00E24697F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2" y="0"/>
            <a:ext cx="5297805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>
            <a:spLocks noGrp="1"/>
          </p:cNvSpPr>
          <p:nvPr>
            <p:ph type="title"/>
          </p:nvPr>
        </p:nvSpPr>
        <p:spPr>
          <a:xfrm>
            <a:off x="1280159" y="462279"/>
            <a:ext cx="4815836" cy="210312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74D3"/>
                </a:solidFill>
              </a:defRPr>
            </a:lvl1pPr>
          </a:lstStyle>
          <a:p>
            <a:r>
              <a:t>Pecatonica River popcorn</a:t>
            </a:r>
          </a:p>
        </p:txBody>
      </p:sp>
      <p:sp>
        <p:nvSpPr>
          <p:cNvPr id="223" name="Conten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80159" y="2451100"/>
            <a:ext cx="4053842" cy="3483186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Classic Caramel</a:t>
            </a:r>
          </a:p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Yellow Popcorn</a:t>
            </a:r>
          </a:p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Butter Microwave</a:t>
            </a:r>
          </a:p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Kettle Corn Microwave</a:t>
            </a:r>
          </a:p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Cinnamon Roll</a:t>
            </a:r>
          </a:p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Cheddar Cheese</a:t>
            </a:r>
          </a:p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Jalapeno Cheese</a:t>
            </a:r>
          </a:p>
          <a:p>
            <a:pPr marL="228600" indent="-228600">
              <a:lnSpc>
                <a:spcPct val="72000"/>
              </a:lnSpc>
              <a:buSzPct val="100000"/>
              <a:buFont typeface="Arial"/>
              <a:buChar char="•"/>
              <a:defRPr sz="2500"/>
            </a:pPr>
            <a:r>
              <a:t>Trail Mix</a:t>
            </a:r>
          </a:p>
        </p:txBody>
      </p:sp>
      <p:sp>
        <p:nvSpPr>
          <p:cNvPr id="224" name="TextBox 3"/>
          <p:cNvSpPr txBox="1"/>
          <p:nvPr/>
        </p:nvSpPr>
        <p:spPr>
          <a:xfrm>
            <a:off x="5290073" y="2052171"/>
            <a:ext cx="3790279" cy="433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/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Caramel Sea Salt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Sea Salt Splash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Peanut Butter Cup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Mountain Munch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Freedom Pretzels 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Classic Trio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Cheese Lovers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Chocolate Lovers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Military Donations</a:t>
            </a:r>
            <a:r>
              <a:rPr sz="2000"/>
              <a:t>	</a:t>
            </a:r>
          </a:p>
        </p:txBody>
      </p:sp>
      <p:pic>
        <p:nvPicPr>
          <p:cNvPr id="225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565" y="2223915"/>
            <a:ext cx="2596650" cy="4110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492" y="814234"/>
            <a:ext cx="3790279" cy="1122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1"/>
          <p:cNvSpPr txBox="1">
            <a:spLocks noGrp="1"/>
          </p:cNvSpPr>
          <p:nvPr>
            <p:ph type="title"/>
          </p:nvPr>
        </p:nvSpPr>
        <p:spPr>
          <a:xfrm>
            <a:off x="3733800" y="868680"/>
            <a:ext cx="5394961" cy="1280161"/>
          </a:xfrm>
          <a:prstGeom prst="rect">
            <a:avLst/>
          </a:prstGeom>
        </p:spPr>
        <p:txBody>
          <a:bodyPr/>
          <a:lstStyle/>
          <a:p>
            <a:pPr algn="ctr" defTabSz="758951">
              <a:lnSpc>
                <a:spcPts val="3300"/>
              </a:lnSpc>
              <a:defRPr sz="3320"/>
            </a:pPr>
            <a:r>
              <a:t>Pecatonica River Information</a:t>
            </a:r>
            <a:br/>
            <a:endParaRPr/>
          </a:p>
        </p:txBody>
      </p:sp>
      <p:sp>
        <p:nvSpPr>
          <p:cNvPr id="2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347049" y="2368295"/>
            <a:ext cx="8265832" cy="4546179"/>
          </a:xfrm>
          <a:prstGeom prst="rect">
            <a:avLst/>
          </a:prstGeom>
        </p:spPr>
        <p:txBody>
          <a:bodyPr/>
          <a:lstStyle/>
          <a:p>
            <a:r>
              <a:rPr dirty="0"/>
              <a:t>• </a:t>
            </a:r>
            <a:r>
              <a:rPr b="1" dirty="0"/>
              <a:t>Scout Boss: </a:t>
            </a:r>
            <a:r>
              <a:rPr dirty="0"/>
              <a:t>Create unit profile! Use to place the unit orders, register Scouts, and view sales.</a:t>
            </a:r>
          </a:p>
          <a:p>
            <a:r>
              <a:rPr dirty="0"/>
              <a:t>• </a:t>
            </a:r>
            <a:r>
              <a:rPr b="1" dirty="0"/>
              <a:t>Kernel Tracker:</a:t>
            </a:r>
            <a:r>
              <a:rPr dirty="0"/>
              <a:t> Unit inventory, web-based, located in Scout Boss dashboard (requires login).</a:t>
            </a:r>
          </a:p>
          <a:p>
            <a:r>
              <a:rPr dirty="0"/>
              <a:t>• </a:t>
            </a:r>
            <a:r>
              <a:rPr b="1" dirty="0"/>
              <a:t>My PR Popcorn:</a:t>
            </a:r>
            <a:r>
              <a:rPr dirty="0"/>
              <a:t> Scout online selling tool. After the leader adds the Scout, the parent receives an email to register and create a Scout profile.</a:t>
            </a:r>
          </a:p>
          <a:p>
            <a:r>
              <a:rPr dirty="0"/>
              <a:t>• </a:t>
            </a: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www.pecatonicariverpopcorn.com/training-videos</a:t>
            </a:r>
            <a:r>
              <a:rPr dirty="0"/>
              <a:t> </a:t>
            </a:r>
          </a:p>
          <a:p>
            <a:r>
              <a:rPr dirty="0"/>
              <a:t>• All links and information on </a:t>
            </a: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www.cnyscout.org/popcorn</a:t>
            </a:r>
          </a:p>
          <a:p>
            <a:pPr marL="180473" indent="-180473">
              <a:buSzPct val="100000"/>
              <a:buChar char="•"/>
            </a:pPr>
            <a:r>
              <a:rPr dirty="0"/>
              <a:t>FB Swap page </a:t>
            </a:r>
          </a:p>
        </p:txBody>
      </p:sp>
      <p:pic>
        <p:nvPicPr>
          <p:cNvPr id="23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7661" y="4815367"/>
            <a:ext cx="1493714" cy="1493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362" y="104140"/>
            <a:ext cx="2377440" cy="2377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3"/>
          <p:cNvSpPr txBox="1">
            <a:spLocks noGrp="1"/>
          </p:cNvSpPr>
          <p:nvPr>
            <p:ph type="title"/>
          </p:nvPr>
        </p:nvSpPr>
        <p:spPr>
          <a:xfrm>
            <a:off x="6534150" y="2686638"/>
            <a:ext cx="5591175" cy="359033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ts val="2900"/>
              </a:lnSpc>
              <a:defRPr sz="1800" b="0" cap="none"/>
            </a:pPr>
            <a:br/>
            <a:br/>
            <a:endParaRPr/>
          </a:p>
        </p:txBody>
      </p:sp>
      <p:pic>
        <p:nvPicPr>
          <p:cNvPr id="234" name="Picture 5" descr="Picture 5"/>
          <p:cNvPicPr>
            <a:picLocks noChangeAspect="1"/>
          </p:cNvPicPr>
          <p:nvPr/>
        </p:nvPicPr>
        <p:blipFill>
          <a:blip r:embed="rId2"/>
          <a:srcRect r="1589" b="2"/>
          <a:stretch>
            <a:fillRect/>
          </a:stretch>
        </p:blipFill>
        <p:spPr>
          <a:xfrm>
            <a:off x="1279525" y="1343024"/>
            <a:ext cx="4663442" cy="189547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ubtitle 6"/>
          <p:cNvSpPr txBox="1">
            <a:spLocks noGrp="1"/>
          </p:cNvSpPr>
          <p:nvPr>
            <p:ph type="body" sz="quarter" idx="1"/>
          </p:nvPr>
        </p:nvSpPr>
        <p:spPr>
          <a:xfrm>
            <a:off x="1584959" y="3482973"/>
            <a:ext cx="4663442" cy="119003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SzTx/>
              <a:buNone/>
              <a:defRPr sz="4400" b="1"/>
            </a:lvl1pPr>
          </a:lstStyle>
          <a:p>
            <a:r>
              <a:t>TECHNOLOGY</a:t>
            </a:r>
          </a:p>
        </p:txBody>
      </p:sp>
      <p:pic>
        <p:nvPicPr>
          <p:cNvPr id="236" name="Content Placeholder 4" descr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41" y="4482353"/>
            <a:ext cx="4332941" cy="191844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Box 1"/>
          <p:cNvSpPr txBox="1"/>
          <p:nvPr/>
        </p:nvSpPr>
        <p:spPr>
          <a:xfrm>
            <a:off x="6407437" y="-1"/>
            <a:ext cx="5585952" cy="654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 u="sng">
                <a:solidFill>
                  <a:srgbClr val="FFFFFF"/>
                </a:solidFill>
              </a:defRPr>
            </a:pPr>
            <a:r>
              <a:t>Units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Ability to remove a scout from a show-n-sell location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Ability to limit the number of scouts that can sign up for a show-n-sell shift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Ability to close a show-n-sell location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The ability to distribute show-n-sell dollars to all scouts automatically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The ability for the Kernel to edit sales amounts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The ability for the Kernel to toggle between multiple profiles 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The ability to make unit-to-unit product transfers</a:t>
            </a:r>
          </a:p>
          <a:p>
            <a:pPr marL="342900" indent="-34290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defRPr b="1" u="sng">
                <a:solidFill>
                  <a:srgbClr val="FFFFFF"/>
                </a:solidFill>
              </a:defRPr>
            </a:pPr>
            <a:r>
              <a:t>All Users</a:t>
            </a:r>
          </a:p>
          <a:p>
            <a:pPr marL="285750" indent="-28575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A simplified login page</a:t>
            </a:r>
          </a:p>
          <a:p>
            <a:pPr marL="742950" lvl="1" indent="-28575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The landing page will ask the user if they are accessing</a:t>
            </a:r>
          </a:p>
          <a:p>
            <a:pPr marL="1200150" lvl="2" indent="-28575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Myprpopcorn</a:t>
            </a:r>
          </a:p>
          <a:p>
            <a:pPr marL="1200150" lvl="2" indent="-28575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Kernel Tracker </a:t>
            </a:r>
          </a:p>
          <a:p>
            <a:pPr marL="1200150" lvl="2" indent="-28575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Scout Boss</a:t>
            </a:r>
          </a:p>
          <a:p>
            <a:pPr marL="742950" lvl="1" indent="-285750"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pPr>
            <a:r>
              <a:t>At which point directing them to correct login page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1"/>
          <p:cNvSpPr txBox="1">
            <a:spLocks noGrp="1"/>
          </p:cNvSpPr>
          <p:nvPr>
            <p:ph type="title"/>
          </p:nvPr>
        </p:nvSpPr>
        <p:spPr>
          <a:xfrm>
            <a:off x="1280160" y="301752"/>
            <a:ext cx="4663438" cy="490728"/>
          </a:xfrm>
          <a:prstGeom prst="rect">
            <a:avLst/>
          </a:prstGeom>
        </p:spPr>
        <p:txBody>
          <a:bodyPr/>
          <a:lstStyle/>
          <a:p>
            <a:pPr defTabSz="859536">
              <a:lnSpc>
                <a:spcPts val="3700"/>
              </a:lnSpc>
              <a:spcBef>
                <a:spcPts val="900"/>
              </a:spcBef>
              <a:defRPr sz="3759" cap="none"/>
            </a:pPr>
            <a:r>
              <a:t>Important</a:t>
            </a:r>
            <a:r>
              <a:rPr cap="all"/>
              <a:t> </a:t>
            </a:r>
            <a:r>
              <a:t>Dates</a:t>
            </a:r>
          </a:p>
        </p:txBody>
      </p:sp>
      <p:sp>
        <p:nvSpPr>
          <p:cNvPr id="240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90599" y="894079"/>
            <a:ext cx="5181603" cy="5433571"/>
          </a:xfrm>
          <a:prstGeom prst="rect">
            <a:avLst/>
          </a:prstGeom>
        </p:spPr>
        <p:txBody>
          <a:bodyPr/>
          <a:lstStyle/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August 1</a:t>
            </a:r>
            <a:r>
              <a:rPr baseline="29872"/>
              <a:t>st:</a:t>
            </a:r>
            <a:r>
              <a:t> Online opens 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August 5</a:t>
            </a:r>
            <a:r>
              <a:rPr baseline="29872"/>
              <a:t>th: </a:t>
            </a:r>
            <a:r>
              <a:t>Early Bird order due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August 28th: Pickup @ Warehouse TBD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September 11</a:t>
            </a:r>
            <a:r>
              <a:rPr baseline="29872"/>
              <a:t>th:</a:t>
            </a:r>
            <a:r>
              <a:t> Show-n-Sell order due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September 23rd</a:t>
            </a:r>
            <a:r>
              <a:rPr baseline="29872"/>
              <a:t>:</a:t>
            </a:r>
            <a:r>
              <a:t> 20% payment due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Sept. 25</a:t>
            </a:r>
            <a:r>
              <a:rPr baseline="29872"/>
              <a:t>th:</a:t>
            </a:r>
            <a:r>
              <a:t> Pick up @ Warehouse TBD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October 7th: Show-n-sell order #2 due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October 14</a:t>
            </a:r>
            <a:r>
              <a:rPr baseline="29872"/>
              <a:t>th:</a:t>
            </a:r>
            <a:r>
              <a:t> 20% payment due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October 15</a:t>
            </a:r>
            <a:r>
              <a:rPr baseline="29872"/>
              <a:t>th:</a:t>
            </a:r>
            <a:r>
              <a:t> Pick up @ Warehouse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October 26</a:t>
            </a:r>
            <a:r>
              <a:rPr baseline="29872"/>
              <a:t>th - </a:t>
            </a:r>
            <a:r>
              <a:t>29</a:t>
            </a:r>
            <a:r>
              <a:rPr baseline="29872"/>
              <a:t>th:</a:t>
            </a:r>
            <a:r>
              <a:t> Returns Due	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October 30</a:t>
            </a:r>
            <a:r>
              <a:rPr baseline="29872"/>
              <a:t>th:</a:t>
            </a:r>
            <a:r>
              <a:t> Take order due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November 11</a:t>
            </a:r>
            <a:r>
              <a:rPr baseline="29872"/>
              <a:t>th:</a:t>
            </a:r>
            <a:r>
              <a:t> All numbers due by NOON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Nov. 11</a:t>
            </a:r>
            <a:r>
              <a:rPr baseline="29872"/>
              <a:t>th:</a:t>
            </a:r>
            <a:r>
              <a:t> Balance due on all show-n-sell orders 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Nov 13</a:t>
            </a:r>
            <a:r>
              <a:rPr baseline="29872"/>
              <a:t>th:</a:t>
            </a:r>
            <a:r>
              <a:t> Pick up @ Warehouse</a:t>
            </a:r>
          </a:p>
          <a:p>
            <a:pPr marL="268604" indent="-268604" defTabSz="859536">
              <a:spcBef>
                <a:spcPts val="900"/>
              </a:spcBef>
              <a:buSzPct val="100000"/>
              <a:buChar char="❖"/>
              <a:defRPr sz="1504"/>
            </a:pPr>
            <a:r>
              <a:t>December 1</a:t>
            </a:r>
            <a:r>
              <a:rPr baseline="29872"/>
              <a:t>st:</a:t>
            </a:r>
            <a:r>
              <a:t> Prize orders due</a:t>
            </a:r>
          </a:p>
        </p:txBody>
      </p:sp>
      <p:pic>
        <p:nvPicPr>
          <p:cNvPr id="24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541" y="2411501"/>
            <a:ext cx="4616825" cy="2549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VTI">
  <a:themeElements>
    <a:clrScheme name="Gradient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000FF"/>
      </a:hlink>
      <a:folHlink>
        <a:srgbClr val="FF00FF"/>
      </a:folHlink>
    </a:clrScheme>
    <a:fontScheme name="GradientVTI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Gradient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"/>
            <a:ea typeface="Univers"/>
            <a:cs typeface="Univers"/>
            <a:sym typeface="Univer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"/>
            <a:ea typeface="Univers"/>
            <a:cs typeface="Univers"/>
            <a:sym typeface="Univer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VTI">
  <a:themeElements>
    <a:clrScheme name="Gradient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000FF"/>
      </a:hlink>
      <a:folHlink>
        <a:srgbClr val="FF00FF"/>
      </a:folHlink>
    </a:clrScheme>
    <a:fontScheme name="GradientVTI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Gradient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"/>
            <a:ea typeface="Univers"/>
            <a:cs typeface="Univers"/>
            <a:sym typeface="Univer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"/>
            <a:ea typeface="Univers"/>
            <a:cs typeface="Univers"/>
            <a:sym typeface="Univer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1463</Words>
  <Application>Microsoft Office PowerPoint</Application>
  <PresentationFormat>Widescreen</PresentationFormat>
  <Paragraphs>199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Abadi</vt:lpstr>
      <vt:lpstr>Arial</vt:lpstr>
      <vt:lpstr>Calibri</vt:lpstr>
      <vt:lpstr>Univers</vt:lpstr>
      <vt:lpstr>Univers-Bold</vt:lpstr>
      <vt:lpstr>GradientVTI</vt:lpstr>
      <vt:lpstr>2026 Scouting America  longhouse council popcorn</vt:lpstr>
      <vt:lpstr>Agenda</vt:lpstr>
      <vt:lpstr>Council Popcorn Committee</vt:lpstr>
      <vt:lpstr>JOIN OUR SWAP GROUP</vt:lpstr>
      <vt:lpstr>All Units must turn in a sales agreement before receiving any product </vt:lpstr>
      <vt:lpstr>Pecatonica River popcorn</vt:lpstr>
      <vt:lpstr>Pecatonica River Information </vt:lpstr>
      <vt:lpstr>  </vt:lpstr>
      <vt:lpstr>Important Dates</vt:lpstr>
      <vt:lpstr>New sellers kit</vt:lpstr>
      <vt:lpstr>Unit Kickoff</vt:lpstr>
      <vt:lpstr>SALE OPTIONS</vt:lpstr>
      <vt:lpstr>Kernel survival techniques</vt:lpstr>
      <vt:lpstr>Popcorn kits</vt:lpstr>
      <vt:lpstr>Proven methods for success</vt:lpstr>
      <vt:lpstr>Methods for success </vt:lpstr>
      <vt:lpstr>Scout Incentives</vt:lpstr>
      <vt:lpstr>Dino  bounce-o-ree</vt:lpstr>
      <vt:lpstr>PowerPoint Presentation</vt:lpstr>
      <vt:lpstr>returns</vt:lpstr>
      <vt:lpstr>Payments </vt:lpstr>
      <vt:lpstr>Country Meats Option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Ron Hill</dc:creator>
  <cp:lastModifiedBy>Ronald Hill</cp:lastModifiedBy>
  <cp:revision>2</cp:revision>
  <dcterms:modified xsi:type="dcterms:W3CDTF">2026-06-17T15:25:24Z</dcterms:modified>
</cp:coreProperties>
</file>